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58" r:id="rId3"/>
    <p:sldId id="259" r:id="rId4"/>
    <p:sldId id="291" r:id="rId5"/>
    <p:sldId id="260" r:id="rId6"/>
    <p:sldId id="292" r:id="rId7"/>
    <p:sldId id="261" r:id="rId8"/>
    <p:sldId id="326" r:id="rId9"/>
    <p:sldId id="327" r:id="rId10"/>
    <p:sldId id="328" r:id="rId11"/>
    <p:sldId id="329" r:id="rId12"/>
    <p:sldId id="294" r:id="rId13"/>
    <p:sldId id="317" r:id="rId14"/>
    <p:sldId id="318" r:id="rId15"/>
    <p:sldId id="320" r:id="rId16"/>
    <p:sldId id="319" r:id="rId17"/>
    <p:sldId id="321" r:id="rId18"/>
    <p:sldId id="322" r:id="rId19"/>
    <p:sldId id="323" r:id="rId20"/>
    <p:sldId id="324" r:id="rId21"/>
    <p:sldId id="325" r:id="rId22"/>
    <p:sldId id="263" r:id="rId23"/>
    <p:sldId id="330" r:id="rId24"/>
    <p:sldId id="264" r:id="rId25"/>
    <p:sldId id="265" r:id="rId26"/>
    <p:sldId id="331" r:id="rId27"/>
    <p:sldId id="332" r:id="rId28"/>
    <p:sldId id="333" r:id="rId29"/>
    <p:sldId id="266" r:id="rId30"/>
    <p:sldId id="267" r:id="rId31"/>
    <p:sldId id="334" r:id="rId32"/>
    <p:sldId id="286" r:id="rId33"/>
    <p:sldId id="295" r:id="rId34"/>
    <p:sldId id="287" r:id="rId35"/>
    <p:sldId id="296" r:id="rId36"/>
    <p:sldId id="346" r:id="rId37"/>
    <p:sldId id="345" r:id="rId38"/>
    <p:sldId id="289" r:id="rId39"/>
    <p:sldId id="311" r:id="rId40"/>
    <p:sldId id="312" r:id="rId41"/>
    <p:sldId id="268" r:id="rId42"/>
    <p:sldId id="298" r:id="rId43"/>
    <p:sldId id="299" r:id="rId44"/>
    <p:sldId id="300" r:id="rId45"/>
    <p:sldId id="313" r:id="rId46"/>
    <p:sldId id="301" r:id="rId47"/>
    <p:sldId id="302" r:id="rId48"/>
    <p:sldId id="314" r:id="rId49"/>
    <p:sldId id="315" r:id="rId50"/>
    <p:sldId id="270" r:id="rId51"/>
    <p:sldId id="316" r:id="rId52"/>
    <p:sldId id="305" r:id="rId53"/>
    <p:sldId id="271" r:id="rId54"/>
    <p:sldId id="272" r:id="rId55"/>
    <p:sldId id="273" r:id="rId56"/>
    <p:sldId id="274" r:id="rId57"/>
    <p:sldId id="275" r:id="rId58"/>
    <p:sldId id="306" r:id="rId59"/>
    <p:sldId id="307" r:id="rId60"/>
    <p:sldId id="276" r:id="rId61"/>
    <p:sldId id="277" r:id="rId62"/>
    <p:sldId id="278" r:id="rId63"/>
    <p:sldId id="308" r:id="rId64"/>
    <p:sldId id="279" r:id="rId65"/>
    <p:sldId id="280" r:id="rId66"/>
    <p:sldId id="281" r:id="rId67"/>
    <p:sldId id="282" r:id="rId68"/>
    <p:sldId id="310" r:id="rId69"/>
    <p:sldId id="283" r:id="rId70"/>
    <p:sldId id="285" r:id="rId71"/>
    <p:sldId id="29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839F5-403A-4484-AEF7-DD9562C2FA29}" v="25" dt="2019-10-25T17:52:00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 Ganesan" userId="783950ef343d668c" providerId="LiveId" clId="{96501FE7-2A1A-44A8-AC0E-CA3C015D0038}"/>
    <pc:docChg chg="delSld">
      <pc:chgData name="Uma Ganesan" userId="783950ef343d668c" providerId="LiveId" clId="{96501FE7-2A1A-44A8-AC0E-CA3C015D0038}" dt="2019-10-25T17:57:31.639" v="11" actId="2696"/>
      <pc:docMkLst>
        <pc:docMk/>
      </pc:docMkLst>
      <pc:sldChg chg="del">
        <pc:chgData name="Uma Ganesan" userId="783950ef343d668c" providerId="LiveId" clId="{96501FE7-2A1A-44A8-AC0E-CA3C015D0038}" dt="2019-10-25T17:57:31.515" v="0" actId="2696"/>
        <pc:sldMkLst>
          <pc:docMk/>
          <pc:sldMk cId="3264831580" sldId="284"/>
        </pc:sldMkLst>
      </pc:sldChg>
      <pc:sldChg chg="del">
        <pc:chgData name="Uma Ganesan" userId="783950ef343d668c" providerId="LiveId" clId="{96501FE7-2A1A-44A8-AC0E-CA3C015D0038}" dt="2019-10-25T17:57:31.639" v="11" actId="2696"/>
        <pc:sldMkLst>
          <pc:docMk/>
          <pc:sldMk cId="3614760256" sldId="309"/>
        </pc:sldMkLst>
      </pc:sldChg>
      <pc:sldChg chg="del">
        <pc:chgData name="Uma Ganesan" userId="783950ef343d668c" providerId="LiveId" clId="{96501FE7-2A1A-44A8-AC0E-CA3C015D0038}" dt="2019-10-25T17:57:31.527" v="1" actId="2696"/>
        <pc:sldMkLst>
          <pc:docMk/>
          <pc:sldMk cId="826673436" sldId="335"/>
        </pc:sldMkLst>
      </pc:sldChg>
      <pc:sldChg chg="del">
        <pc:chgData name="Uma Ganesan" userId="783950ef343d668c" providerId="LiveId" clId="{96501FE7-2A1A-44A8-AC0E-CA3C015D0038}" dt="2019-10-25T17:57:31.543" v="2" actId="2696"/>
        <pc:sldMkLst>
          <pc:docMk/>
          <pc:sldMk cId="3686288702" sldId="336"/>
        </pc:sldMkLst>
      </pc:sldChg>
      <pc:sldChg chg="del">
        <pc:chgData name="Uma Ganesan" userId="783950ef343d668c" providerId="LiveId" clId="{96501FE7-2A1A-44A8-AC0E-CA3C015D0038}" dt="2019-10-25T17:57:31.556" v="3" actId="2696"/>
        <pc:sldMkLst>
          <pc:docMk/>
          <pc:sldMk cId="2748106398" sldId="337"/>
        </pc:sldMkLst>
      </pc:sldChg>
      <pc:sldChg chg="del">
        <pc:chgData name="Uma Ganesan" userId="783950ef343d668c" providerId="LiveId" clId="{96501FE7-2A1A-44A8-AC0E-CA3C015D0038}" dt="2019-10-25T17:57:31.567" v="4" actId="2696"/>
        <pc:sldMkLst>
          <pc:docMk/>
          <pc:sldMk cId="319022814" sldId="338"/>
        </pc:sldMkLst>
      </pc:sldChg>
      <pc:sldChg chg="del">
        <pc:chgData name="Uma Ganesan" userId="783950ef343d668c" providerId="LiveId" clId="{96501FE7-2A1A-44A8-AC0E-CA3C015D0038}" dt="2019-10-25T17:57:31.581" v="5" actId="2696"/>
        <pc:sldMkLst>
          <pc:docMk/>
          <pc:sldMk cId="2977085185" sldId="339"/>
        </pc:sldMkLst>
      </pc:sldChg>
      <pc:sldChg chg="del">
        <pc:chgData name="Uma Ganesan" userId="783950ef343d668c" providerId="LiveId" clId="{96501FE7-2A1A-44A8-AC0E-CA3C015D0038}" dt="2019-10-25T17:57:31.591" v="6" actId="2696"/>
        <pc:sldMkLst>
          <pc:docMk/>
          <pc:sldMk cId="2767198837" sldId="340"/>
        </pc:sldMkLst>
      </pc:sldChg>
      <pc:sldChg chg="del">
        <pc:chgData name="Uma Ganesan" userId="783950ef343d668c" providerId="LiveId" clId="{96501FE7-2A1A-44A8-AC0E-CA3C015D0038}" dt="2019-10-25T17:57:31.603" v="7" actId="2696"/>
        <pc:sldMkLst>
          <pc:docMk/>
          <pc:sldMk cId="3807749272" sldId="341"/>
        </pc:sldMkLst>
      </pc:sldChg>
      <pc:sldChg chg="del">
        <pc:chgData name="Uma Ganesan" userId="783950ef343d668c" providerId="LiveId" clId="{96501FE7-2A1A-44A8-AC0E-CA3C015D0038}" dt="2019-10-25T17:57:31.615" v="8" actId="2696"/>
        <pc:sldMkLst>
          <pc:docMk/>
          <pc:sldMk cId="3198191598" sldId="342"/>
        </pc:sldMkLst>
      </pc:sldChg>
      <pc:sldChg chg="del">
        <pc:chgData name="Uma Ganesan" userId="783950ef343d668c" providerId="LiveId" clId="{96501FE7-2A1A-44A8-AC0E-CA3C015D0038}" dt="2019-10-25T17:57:31.628" v="9" actId="2696"/>
        <pc:sldMkLst>
          <pc:docMk/>
          <pc:sldMk cId="3564608142" sldId="343"/>
        </pc:sldMkLst>
      </pc:sldChg>
      <pc:sldChg chg="del">
        <pc:chgData name="Uma Ganesan" userId="783950ef343d668c" providerId="LiveId" clId="{96501FE7-2A1A-44A8-AC0E-CA3C015D0038}" dt="2019-10-25T17:57:31.634" v="10" actId="2696"/>
        <pc:sldMkLst>
          <pc:docMk/>
          <pc:sldMk cId="2116789397" sldId="344"/>
        </pc:sldMkLst>
      </pc:sldChg>
    </pc:docChg>
  </pc:docChgLst>
  <pc:docChgLst>
    <pc:chgData name="Uma Ganesan" userId="783950ef343d668c" providerId="LiveId" clId="{790839F5-403A-4484-AEF7-DD9562C2FA29}"/>
    <pc:docChg chg="undo custSel addSld modSld">
      <pc:chgData name="Uma Ganesan" userId="783950ef343d668c" providerId="LiveId" clId="{790839F5-403A-4484-AEF7-DD9562C2FA29}" dt="2019-10-25T17:52:28.016" v="186" actId="13926"/>
      <pc:docMkLst>
        <pc:docMk/>
      </pc:docMkLst>
      <pc:sldChg chg="addSp delSp modSp add">
        <pc:chgData name="Uma Ganesan" userId="783950ef343d668c" providerId="LiveId" clId="{790839F5-403A-4484-AEF7-DD9562C2FA29}" dt="2019-10-25T17:52:28.016" v="186" actId="13926"/>
        <pc:sldMkLst>
          <pc:docMk/>
          <pc:sldMk cId="1747649510" sldId="345"/>
        </pc:sldMkLst>
        <pc:spChg chg="add del mod">
          <ac:chgData name="Uma Ganesan" userId="783950ef343d668c" providerId="LiveId" clId="{790839F5-403A-4484-AEF7-DD9562C2FA29}" dt="2019-10-25T17:51:15.797" v="165"/>
          <ac:spMkLst>
            <pc:docMk/>
            <pc:sldMk cId="1747649510" sldId="345"/>
            <ac:spMk id="2" creationId="{771E5F7B-5F90-428F-800C-564547F7D040}"/>
          </ac:spMkLst>
        </pc:spChg>
        <pc:spChg chg="add del mod">
          <ac:chgData name="Uma Ganesan" userId="783950ef343d668c" providerId="LiveId" clId="{790839F5-403A-4484-AEF7-DD9562C2FA29}" dt="2019-10-25T17:49:21.500" v="153" actId="6549"/>
          <ac:spMkLst>
            <pc:docMk/>
            <pc:sldMk cId="1747649510" sldId="345"/>
            <ac:spMk id="3" creationId="{54235876-9E5E-4936-BC07-33BDB1301E09}"/>
          </ac:spMkLst>
        </pc:spChg>
        <pc:spChg chg="add del">
          <ac:chgData name="Uma Ganesan" userId="783950ef343d668c" providerId="LiveId" clId="{790839F5-403A-4484-AEF7-DD9562C2FA29}" dt="2019-10-25T17:43:03.703" v="6"/>
          <ac:spMkLst>
            <pc:docMk/>
            <pc:sldMk cId="1747649510" sldId="345"/>
            <ac:spMk id="6" creationId="{AE3CD69A-A0B9-41C0-A729-2F10DC582601}"/>
          </ac:spMkLst>
        </pc:spChg>
        <pc:spChg chg="add del">
          <ac:chgData name="Uma Ganesan" userId="783950ef343d668c" providerId="LiveId" clId="{790839F5-403A-4484-AEF7-DD9562C2FA29}" dt="2019-10-25T17:43:03.703" v="6"/>
          <ac:spMkLst>
            <pc:docMk/>
            <pc:sldMk cId="1747649510" sldId="345"/>
            <ac:spMk id="7" creationId="{098DC8BB-E327-4D08-B544-74AF26F5B43B}"/>
          </ac:spMkLst>
        </pc:spChg>
        <pc:spChg chg="add del">
          <ac:chgData name="Uma Ganesan" userId="783950ef343d668c" providerId="LiveId" clId="{790839F5-403A-4484-AEF7-DD9562C2FA29}" dt="2019-10-25T17:51:15.685" v="164"/>
          <ac:spMkLst>
            <pc:docMk/>
            <pc:sldMk cId="1747649510" sldId="345"/>
            <ac:spMk id="10" creationId="{B8D60304-7543-41F5-990C-6094701574E9}"/>
          </ac:spMkLst>
        </pc:spChg>
        <pc:spChg chg="add del mod">
          <ac:chgData name="Uma Ganesan" userId="783950ef343d668c" providerId="LiveId" clId="{790839F5-403A-4484-AEF7-DD9562C2FA29}" dt="2019-10-25T17:52:28.016" v="186" actId="13926"/>
          <ac:spMkLst>
            <pc:docMk/>
            <pc:sldMk cId="1747649510" sldId="345"/>
            <ac:spMk id="13" creationId="{5D7A57E1-68B2-467F-9341-33F52E884C16}"/>
          </ac:spMkLst>
        </pc:spChg>
        <pc:spChg chg="add del">
          <ac:chgData name="Uma Ganesan" userId="783950ef343d668c" providerId="LiveId" clId="{790839F5-403A-4484-AEF7-DD9562C2FA29}" dt="2019-10-25T17:51:55.101" v="174"/>
          <ac:spMkLst>
            <pc:docMk/>
            <pc:sldMk cId="1747649510" sldId="345"/>
            <ac:spMk id="15" creationId="{CE35670A-EEF3-4D45-9FD3-DFD7446667A8}"/>
          </ac:spMkLst>
        </pc:spChg>
        <pc:spChg chg="add del">
          <ac:chgData name="Uma Ganesan" userId="783950ef343d668c" providerId="LiveId" clId="{790839F5-403A-4484-AEF7-DD9562C2FA29}" dt="2019-10-25T17:51:54.288" v="173"/>
          <ac:spMkLst>
            <pc:docMk/>
            <pc:sldMk cId="1747649510" sldId="345"/>
            <ac:spMk id="16" creationId="{0E69562E-0FC7-48D4-8C37-2F0B7C6D4E9E}"/>
          </ac:spMkLst>
        </pc:spChg>
        <pc:graphicFrameChg chg="add del mod">
          <ac:chgData name="Uma Ganesan" userId="783950ef343d668c" providerId="LiveId" clId="{790839F5-403A-4484-AEF7-DD9562C2FA29}" dt="2019-10-25T17:43:03.703" v="6"/>
          <ac:graphicFrameMkLst>
            <pc:docMk/>
            <pc:sldMk cId="1747649510" sldId="345"/>
            <ac:graphicFrameMk id="4" creationId="{5818D766-A805-4AD1-8BDE-452E6ABC0905}"/>
          </ac:graphicFrameMkLst>
        </pc:graphicFrameChg>
        <pc:graphicFrameChg chg="add del mod">
          <ac:chgData name="Uma Ganesan" userId="783950ef343d668c" providerId="LiveId" clId="{790839F5-403A-4484-AEF7-DD9562C2FA29}" dt="2019-10-25T17:43:03.703" v="6"/>
          <ac:graphicFrameMkLst>
            <pc:docMk/>
            <pc:sldMk cId="1747649510" sldId="345"/>
            <ac:graphicFrameMk id="5" creationId="{81FB6926-8D71-4B58-9425-D6F91ED67236}"/>
          </ac:graphicFrameMkLst>
        </pc:graphicFrameChg>
        <pc:graphicFrameChg chg="add del mod">
          <ac:chgData name="Uma Ganesan" userId="783950ef343d668c" providerId="LiveId" clId="{790839F5-403A-4484-AEF7-DD9562C2FA29}" dt="2019-10-25T17:51:15.685" v="164"/>
          <ac:graphicFrameMkLst>
            <pc:docMk/>
            <pc:sldMk cId="1747649510" sldId="345"/>
            <ac:graphicFrameMk id="9" creationId="{92157206-0FF1-4B91-92AE-0BAE69B346E4}"/>
          </ac:graphicFrameMkLst>
        </pc:graphicFrameChg>
        <pc:graphicFrameChg chg="add del mod">
          <ac:chgData name="Uma Ganesan" userId="783950ef343d668c" providerId="LiveId" clId="{790839F5-403A-4484-AEF7-DD9562C2FA29}" dt="2019-10-25T17:51:55.101" v="174"/>
          <ac:graphicFrameMkLst>
            <pc:docMk/>
            <pc:sldMk cId="1747649510" sldId="345"/>
            <ac:graphicFrameMk id="14" creationId="{E82800A3-DEE5-4C08-8412-F1D5095F19CB}"/>
          </ac:graphicFrameMkLst>
        </pc:graphicFrameChg>
        <pc:picChg chg="add mod">
          <ac:chgData name="Uma Ganesan" userId="783950ef343d668c" providerId="LiveId" clId="{790839F5-403A-4484-AEF7-DD9562C2FA29}" dt="2019-10-25T17:50:29.500" v="156" actId="14100"/>
          <ac:picMkLst>
            <pc:docMk/>
            <pc:sldMk cId="1747649510" sldId="345"/>
            <ac:picMk id="8" creationId="{F65DE4E4-1C5C-410A-A2A6-8452FC65A8B9}"/>
          </ac:picMkLst>
        </pc:picChg>
        <pc:picChg chg="add del mod">
          <ac:chgData name="Uma Ganesan" userId="783950ef343d668c" providerId="LiveId" clId="{790839F5-403A-4484-AEF7-DD9562C2FA29}" dt="2019-10-25T17:51:35.569" v="170" actId="478"/>
          <ac:picMkLst>
            <pc:docMk/>
            <pc:sldMk cId="1747649510" sldId="345"/>
            <ac:picMk id="11" creationId="{8BB856DD-F647-47A1-91AE-224204E087D4}"/>
          </ac:picMkLst>
        </pc:picChg>
        <pc:picChg chg="add del">
          <ac:chgData name="Uma Ganesan" userId="783950ef343d668c" providerId="LiveId" clId="{790839F5-403A-4484-AEF7-DD9562C2FA29}" dt="2019-10-25T17:43:03.703" v="6"/>
          <ac:picMkLst>
            <pc:docMk/>
            <pc:sldMk cId="1747649510" sldId="345"/>
            <ac:picMk id="1025" creationId="{A9C8FB36-4F95-4422-9A05-8314EE265984}"/>
          </ac:picMkLst>
        </pc:picChg>
        <pc:picChg chg="add del">
          <ac:chgData name="Uma Ganesan" userId="783950ef343d668c" providerId="LiveId" clId="{790839F5-403A-4484-AEF7-DD9562C2FA29}" dt="2019-10-25T17:43:03.703" v="6"/>
          <ac:picMkLst>
            <pc:docMk/>
            <pc:sldMk cId="1747649510" sldId="345"/>
            <ac:picMk id="1026" creationId="{A84499B1-AE9F-4D87-BC99-60B100D1604D}"/>
          </ac:picMkLst>
        </pc:picChg>
        <pc:picChg chg="add del">
          <ac:chgData name="Uma Ganesan" userId="783950ef343d668c" providerId="LiveId" clId="{790839F5-403A-4484-AEF7-DD9562C2FA29}" dt="2019-10-25T17:51:15.685" v="164"/>
          <ac:picMkLst>
            <pc:docMk/>
            <pc:sldMk cId="1747649510" sldId="345"/>
            <ac:picMk id="1029" creationId="{0BFE4E3B-7A69-466F-A425-9A5B0E531935}"/>
          </ac:picMkLst>
        </pc:picChg>
        <pc:picChg chg="add del">
          <ac:chgData name="Uma Ganesan" userId="783950ef343d668c" providerId="LiveId" clId="{790839F5-403A-4484-AEF7-DD9562C2FA29}" dt="2019-10-25T17:51:55.101" v="174"/>
          <ac:picMkLst>
            <pc:docMk/>
            <pc:sldMk cId="1747649510" sldId="345"/>
            <ac:picMk id="1031" creationId="{1FDE8533-7738-443A-AFF5-80220E21C877}"/>
          </ac:picMkLst>
        </pc:picChg>
      </pc:sldChg>
      <pc:sldChg chg="addSp delSp modSp add">
        <pc:chgData name="Uma Ganesan" userId="783950ef343d668c" providerId="LiveId" clId="{790839F5-403A-4484-AEF7-DD9562C2FA29}" dt="2019-10-25T17:48:36.153" v="123" actId="207"/>
        <pc:sldMkLst>
          <pc:docMk/>
          <pc:sldMk cId="1287880503" sldId="346"/>
        </pc:sldMkLst>
        <pc:spChg chg="del">
          <ac:chgData name="Uma Ganesan" userId="783950ef343d668c" providerId="LiveId" clId="{790839F5-403A-4484-AEF7-DD9562C2FA29}" dt="2019-10-25T17:44:44.783" v="10"/>
          <ac:spMkLst>
            <pc:docMk/>
            <pc:sldMk cId="1287880503" sldId="346"/>
            <ac:spMk id="2" creationId="{C165FB5C-3CAF-4B96-B4D5-82E37E196D7C}"/>
          </ac:spMkLst>
        </pc:spChg>
        <pc:spChg chg="mod">
          <ac:chgData name="Uma Ganesan" userId="783950ef343d668c" providerId="LiveId" clId="{790839F5-403A-4484-AEF7-DD9562C2FA29}" dt="2019-10-25T17:48:36.153" v="123" actId="207"/>
          <ac:spMkLst>
            <pc:docMk/>
            <pc:sldMk cId="1287880503" sldId="346"/>
            <ac:spMk id="3" creationId="{85F892DD-41D0-4241-99ED-78E730C2A6B3}"/>
          </ac:spMkLst>
        </pc:spChg>
        <pc:spChg chg="add del mod">
          <ac:chgData name="Uma Ganesan" userId="783950ef343d668c" providerId="LiveId" clId="{790839F5-403A-4484-AEF7-DD9562C2FA29}" dt="2019-10-25T17:45:22.542" v="15" actId="478"/>
          <ac:spMkLst>
            <pc:docMk/>
            <pc:sldMk cId="1287880503" sldId="346"/>
            <ac:spMk id="6" creationId="{E4FB56B2-058A-4AA2-AB54-9335C925803E}"/>
          </ac:spMkLst>
        </pc:spChg>
        <pc:spChg chg="add mod">
          <ac:chgData name="Uma Ganesan" userId="783950ef343d668c" providerId="LiveId" clId="{790839F5-403A-4484-AEF7-DD9562C2FA29}" dt="2019-10-25T17:48:15.617" v="98" actId="14100"/>
          <ac:spMkLst>
            <pc:docMk/>
            <pc:sldMk cId="1287880503" sldId="346"/>
            <ac:spMk id="7" creationId="{B848F295-F32C-4E44-A2EE-0D8BB3DC277A}"/>
          </ac:spMkLst>
        </pc:spChg>
        <pc:picChg chg="add del mod">
          <ac:chgData name="Uma Ganesan" userId="783950ef343d668c" providerId="LiveId" clId="{790839F5-403A-4484-AEF7-DD9562C2FA29}" dt="2019-10-25T17:45:17.395" v="14" actId="478"/>
          <ac:picMkLst>
            <pc:docMk/>
            <pc:sldMk cId="1287880503" sldId="346"/>
            <ac:picMk id="4" creationId="{B0CFEE68-74EF-43CC-8A71-0DD7C8F7D3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882D0-8E1F-4551-95F8-D46344AC5D46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9BC27-F637-4EA5-AB99-74EBDFC18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47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314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364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3652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94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8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3815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7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11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35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43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04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51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0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3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BC2C0-CFE3-4137-9169-66C5D7C0E76F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A6B0-88D3-4E90-9B2B-A31BE35CF8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3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7993224" cy="2105608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Arial" charset="0"/>
                <a:cs typeface="Arial" charset="0"/>
              </a:rPr>
              <a:t> SSZG518:     Database design  and    </a:t>
            </a: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     Applications</a:t>
            </a:r>
            <a:br>
              <a:rPr lang="en-US" sz="3200" dirty="0">
                <a:latin typeface="Arial" charset="0"/>
                <a:cs typeface="Arial" charset="0"/>
              </a:rPr>
            </a:b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Ms. Uma </a:t>
            </a:r>
            <a:r>
              <a:rPr lang="en-US" sz="3200" dirty="0" err="1">
                <a:latin typeface="Arial" charset="0"/>
                <a:cs typeface="Arial" charset="0"/>
              </a:rPr>
              <a:t>Maheswari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486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Denoting transaction and  examples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2272" y="1530954"/>
            <a:ext cx="117064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keywords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begin_transaction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end_transaction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delimit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operations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pertain to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transaction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954363"/>
            <a:ext cx="9138113" cy="198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271" y="4204954"/>
            <a:ext cx="1677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Transaction ID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95943" y="4265130"/>
            <a:ext cx="11527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To implement </a:t>
            </a:r>
            <a:r>
              <a:rPr lang="en-IN" b="1" dirty="0"/>
              <a:t>transaction processing </a:t>
            </a:r>
            <a:r>
              <a:rPr lang="en-IN" dirty="0"/>
              <a:t>, </a:t>
            </a:r>
            <a:r>
              <a:rPr lang="en-IN" b="1" dirty="0"/>
              <a:t>each transaction </a:t>
            </a:r>
            <a:r>
              <a:rPr lang="en-IN" dirty="0"/>
              <a:t>is assigned a </a:t>
            </a:r>
            <a:r>
              <a:rPr lang="en-IN" b="1" dirty="0"/>
              <a:t>unique </a:t>
            </a:r>
            <a:r>
              <a:rPr lang="en-IN" b="1" i="1" dirty="0"/>
              <a:t>transaction ID</a:t>
            </a:r>
            <a:r>
              <a:rPr lang="en-IN" b="1" dirty="0"/>
              <a:t>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b="1" dirty="0"/>
              <a:t>transaction ID </a:t>
            </a:r>
            <a:r>
              <a:rPr lang="en-IN" dirty="0"/>
              <a:t>is used to </a:t>
            </a:r>
            <a:r>
              <a:rPr lang="en-IN" b="1" dirty="0"/>
              <a:t>identify the operations </a:t>
            </a:r>
            <a:r>
              <a:rPr lang="en-IN" dirty="0"/>
              <a:t>that a particular </a:t>
            </a:r>
            <a:r>
              <a:rPr lang="en-IN" b="1" dirty="0"/>
              <a:t>transaction</a:t>
            </a:r>
            <a:r>
              <a:rPr lang="en-IN" dirty="0"/>
              <a:t> has performed on the database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15656"/>
              </p:ext>
            </p:extLst>
          </p:nvPr>
        </p:nvGraphicFramePr>
        <p:xfrm>
          <a:off x="406400" y="5511228"/>
          <a:ext cx="7119258" cy="1005840"/>
        </p:xfrm>
        <a:graphic>
          <a:graphicData uri="http://schemas.openxmlformats.org/drawingml/2006/table">
            <a:tbl>
              <a:tblPr/>
              <a:tblGrid>
                <a:gridCol w="7119258">
                  <a:extLst>
                    <a:ext uri="{9D8B030D-6E8A-4147-A177-3AD203B41FA5}">
                      <a16:colId xmlns:a16="http://schemas.microsoft.com/office/drawing/2014/main" val="2514326092"/>
                    </a:ext>
                  </a:extLst>
                </a:gridCol>
              </a:tblGrid>
              <a:tr h="337064">
                <a:tc>
                  <a:txBody>
                    <a:bodyPr/>
                    <a:lstStyle/>
                    <a:p>
                      <a:pPr>
                        <a:buFont typeface="+mj-lt"/>
                        <a:buNone/>
                      </a:pPr>
                      <a:r>
                        <a:rPr lang="en-IN" dirty="0"/>
                        <a:t>The </a:t>
                      </a:r>
                      <a:r>
                        <a:rPr lang="en-IN" b="1" dirty="0"/>
                        <a:t>operations</a:t>
                      </a:r>
                      <a:r>
                        <a:rPr lang="en-IN" dirty="0"/>
                        <a:t> that are defined on a </a:t>
                      </a:r>
                      <a:r>
                        <a:rPr lang="en-IN" b="1" dirty="0"/>
                        <a:t>data item</a:t>
                      </a:r>
                      <a:r>
                        <a:rPr lang="en-IN" dirty="0"/>
                        <a:t> are: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70839"/>
                  </a:ext>
                </a:extLst>
              </a:tr>
              <a:tr h="337064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b="1" dirty="0" err="1"/>
                        <a:t>read_item</a:t>
                      </a:r>
                      <a:r>
                        <a:rPr lang="en-IN" b="1" dirty="0"/>
                        <a:t>(X)</a:t>
                      </a:r>
                      <a:r>
                        <a:rPr lang="en-IN" dirty="0"/>
                        <a:t>: </a:t>
                      </a:r>
                      <a:r>
                        <a:rPr lang="en-IN" b="1" dirty="0"/>
                        <a:t>read</a:t>
                      </a:r>
                      <a:r>
                        <a:rPr lang="en-IN" dirty="0"/>
                        <a:t> the data item named </a:t>
                      </a:r>
                      <a:r>
                        <a:rPr lang="en-IN" b="1" dirty="0"/>
                        <a:t>X</a:t>
                      </a:r>
                      <a:r>
                        <a:rPr lang="en-IN" dirty="0"/>
                        <a:t>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b="1" dirty="0" err="1"/>
                        <a:t>write_item</a:t>
                      </a:r>
                      <a:r>
                        <a:rPr lang="en-IN" b="1" dirty="0"/>
                        <a:t>(X)</a:t>
                      </a:r>
                      <a:r>
                        <a:rPr lang="en-IN" dirty="0"/>
                        <a:t>: </a:t>
                      </a:r>
                      <a:r>
                        <a:rPr lang="en-IN" b="1" dirty="0"/>
                        <a:t>write</a:t>
                      </a:r>
                      <a:r>
                        <a:rPr lang="en-IN" dirty="0"/>
                        <a:t> the data item named </a:t>
                      </a:r>
                      <a:r>
                        <a:rPr lang="en-IN" b="1" dirty="0"/>
                        <a:t>X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66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43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examples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7" y="1745866"/>
            <a:ext cx="2724150" cy="276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7" y="2472557"/>
            <a:ext cx="2152650" cy="25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198162"/>
            <a:ext cx="2647950" cy="260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90" y="2378879"/>
            <a:ext cx="201930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90" y="3198162"/>
            <a:ext cx="25146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Operations on data item :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83" y="1347739"/>
            <a:ext cx="5721949" cy="4965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32" y="1347739"/>
            <a:ext cx="6119262" cy="49651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917332" y="1295400"/>
            <a:ext cx="0" cy="5246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38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7" y="2095451"/>
            <a:ext cx="7817625" cy="3646166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3464" y="330184"/>
            <a:ext cx="84183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read_item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81914" y="1541993"/>
            <a:ext cx="5801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Locate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disk block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contains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3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3" y="2084431"/>
            <a:ext cx="8132324" cy="4064930"/>
          </a:xfr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7489" y="1658726"/>
            <a:ext cx="115836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Read (copy)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disk block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contains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system buffer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(inside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97" y="520590"/>
            <a:ext cx="7405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What happens in the </a:t>
            </a:r>
            <a:r>
              <a:rPr lang="en-US" altLang="en-US" sz="2800" b="1" dirty="0" err="1">
                <a:solidFill>
                  <a:srgbClr val="FF0000"/>
                </a:solidFill>
                <a:latin typeface="Arial Unicode MS"/>
              </a:rPr>
              <a:t>read_item</a:t>
            </a:r>
            <a:r>
              <a:rPr lang="en-US" altLang="en-US" sz="2800" b="1" dirty="0">
                <a:solidFill>
                  <a:srgbClr val="FF0000"/>
                </a:solidFill>
                <a:latin typeface="Arial Unicode MS"/>
              </a:rPr>
              <a:t>(x)</a:t>
            </a:r>
            <a:r>
              <a:rPr lang="en-US" altLang="en-US" sz="2800" dirty="0"/>
              <a:t> operation: 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33855" y="6149361"/>
            <a:ext cx="81147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(In other words: the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entire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disk block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item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!!!)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3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94" y="2237362"/>
            <a:ext cx="8158816" cy="3813242"/>
          </a:xfrm>
        </p:spPr>
      </p:pic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6400" y="1490434"/>
            <a:ext cx="11572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Read (copy)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data item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from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Operating System buffer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program variable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inside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DBMS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400" y="481679"/>
            <a:ext cx="7405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What happens in the </a:t>
            </a:r>
            <a:r>
              <a:rPr lang="en-US" altLang="en-US" sz="2800" b="1" dirty="0" err="1">
                <a:solidFill>
                  <a:srgbClr val="FF0000"/>
                </a:solidFill>
                <a:latin typeface="Arial Unicode MS"/>
              </a:rPr>
              <a:t>read_item</a:t>
            </a:r>
            <a:r>
              <a:rPr lang="en-US" altLang="en-US" sz="2800" b="1" dirty="0">
                <a:solidFill>
                  <a:srgbClr val="FF0000"/>
                </a:solidFill>
                <a:latin typeface="Arial Unicode MS"/>
              </a:rPr>
              <a:t>(x)</a:t>
            </a:r>
            <a:r>
              <a:rPr lang="en-US" altLang="en-US" sz="2800" dirty="0"/>
              <a:t> operation: 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836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We will </a:t>
            </a:r>
            <a:r>
              <a:rPr lang="en-IN" b="1" i="1" dirty="0"/>
              <a:t>also</a:t>
            </a:r>
            <a:r>
              <a:rPr lang="en-IN" dirty="0"/>
              <a:t> need a </a:t>
            </a:r>
            <a:r>
              <a:rPr lang="en-IN" b="1" dirty="0"/>
              <a:t>name</a:t>
            </a:r>
            <a:r>
              <a:rPr lang="en-IN" dirty="0"/>
              <a:t> to refer to the </a:t>
            </a:r>
            <a:r>
              <a:rPr lang="en-IN" b="1" dirty="0"/>
              <a:t>variable</a:t>
            </a:r>
            <a:r>
              <a:rPr lang="en-IN" dirty="0"/>
              <a:t> that holds the data item </a:t>
            </a:r>
            <a:r>
              <a:rPr lang="en-IN" b="1" i="1" dirty="0"/>
              <a:t>inside</a:t>
            </a:r>
            <a:r>
              <a:rPr lang="en-IN" b="1" dirty="0"/>
              <a:t> the main memory</a:t>
            </a:r>
            <a:r>
              <a:rPr lang="en-IN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For </a:t>
            </a:r>
            <a:r>
              <a:rPr lang="en-IN" b="1" dirty="0"/>
              <a:t>convenience</a:t>
            </a:r>
            <a:r>
              <a:rPr lang="en-IN" dirty="0"/>
              <a:t>, we will use the </a:t>
            </a:r>
            <a:r>
              <a:rPr lang="en-IN" b="1" dirty="0"/>
              <a:t>name of the data item</a:t>
            </a:r>
            <a:r>
              <a:rPr lang="en-IN" dirty="0"/>
              <a:t> for the </a:t>
            </a:r>
            <a:r>
              <a:rPr lang="en-IN" b="1" dirty="0"/>
              <a:t>data inside the buffer</a:t>
            </a:r>
            <a:r>
              <a:rPr lang="en-IN" dirty="0"/>
              <a:t>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05" y="2409212"/>
            <a:ext cx="7332595" cy="407366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0162" y="3984379"/>
            <a:ext cx="431908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 should be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" panose="020B0604020202020204" pitchFamily="34" charset="0"/>
              </a:rPr>
              <a:t>which of the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referred to by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name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162" y="614186"/>
            <a:ext cx="4821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What happens in the </a:t>
            </a:r>
            <a:r>
              <a:rPr lang="en-US" altLang="en-US" b="1" dirty="0" err="1">
                <a:solidFill>
                  <a:srgbClr val="FF0000"/>
                </a:solidFill>
                <a:latin typeface="Arial Unicode MS"/>
              </a:rPr>
              <a:t>read_item</a:t>
            </a:r>
            <a:r>
              <a:rPr lang="en-US" altLang="en-US" b="1" dirty="0">
                <a:solidFill>
                  <a:srgbClr val="FF0000"/>
                </a:solidFill>
                <a:latin typeface="Arial Unicode MS"/>
              </a:rPr>
              <a:t>(x)</a:t>
            </a:r>
            <a:r>
              <a:rPr lang="en-US" altLang="en-US" dirty="0"/>
              <a:t> operation: 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6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406400" y="431512"/>
            <a:ext cx="7766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write_item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6400" y="1444956"/>
            <a:ext cx="1118897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First, note that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DBMS 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will be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the database.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629305"/>
            <a:ext cx="7334250" cy="346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08849"/>
              </p:ext>
            </p:extLst>
          </p:nvPr>
        </p:nvGraphicFramePr>
        <p:xfrm>
          <a:off x="562043" y="2079188"/>
          <a:ext cx="10157838" cy="731520"/>
        </p:xfrm>
        <a:graphic>
          <a:graphicData uri="http://schemas.openxmlformats.org/drawingml/2006/table">
            <a:tbl>
              <a:tblPr/>
              <a:tblGrid>
                <a:gridCol w="10157838">
                  <a:extLst>
                    <a:ext uri="{9D8B030D-6E8A-4147-A177-3AD203B41FA5}">
                      <a16:colId xmlns:a16="http://schemas.microsoft.com/office/drawing/2014/main" val="189268201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10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The </a:t>
                      </a:r>
                      <a:r>
                        <a:rPr lang="en-IN" b="1" dirty="0"/>
                        <a:t>x</a:t>
                      </a:r>
                      <a:r>
                        <a:rPr lang="en-IN" dirty="0"/>
                        <a:t> in </a:t>
                      </a:r>
                      <a:r>
                        <a:rPr lang="en-IN" b="1" dirty="0" err="1"/>
                        <a:t>write_item</a:t>
                      </a:r>
                      <a:r>
                        <a:rPr lang="en-IN" b="1" dirty="0"/>
                        <a:t>(x)</a:t>
                      </a:r>
                      <a:r>
                        <a:rPr lang="en-IN" dirty="0"/>
                        <a:t> refers to the </a:t>
                      </a:r>
                      <a:r>
                        <a:rPr lang="en-IN" b="1" dirty="0"/>
                        <a:t>memory variable x</a:t>
                      </a:r>
                      <a:r>
                        <a:rPr lang="en-IN" dirty="0"/>
                        <a:t> (with value </a:t>
                      </a:r>
                      <a:r>
                        <a:rPr lang="en-IN" b="1" dirty="0"/>
                        <a:t>777</a:t>
                      </a:r>
                      <a:r>
                        <a:rPr lang="en-IN" dirty="0"/>
                        <a:t>) !!!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72413"/>
                  </a:ext>
                </a:extLst>
              </a:tr>
            </a:tbl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 flipV="1">
            <a:off x="406400" y="1702060"/>
            <a:ext cx="117772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write_item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6400" y="1575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disk block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contains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2313561"/>
            <a:ext cx="7767686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9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4" y="2116998"/>
            <a:ext cx="7868728" cy="3572993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3463" y="14786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 (copy)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disk block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contains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into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system buffer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(inside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 </a:t>
            </a:r>
          </a:p>
        </p:txBody>
      </p:sp>
      <p:sp>
        <p:nvSpPr>
          <p:cNvPr id="6" name="Rectangle 5"/>
          <p:cNvSpPr/>
          <p:nvPr/>
        </p:nvSpPr>
        <p:spPr>
          <a:xfrm>
            <a:off x="808344" y="56899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Note:</a:t>
            </a:r>
            <a:r>
              <a:rPr lang="en-IN" dirty="0"/>
              <a:t> if the </a:t>
            </a:r>
            <a:r>
              <a:rPr lang="en-IN" b="1" dirty="0"/>
              <a:t>disk block</a:t>
            </a:r>
            <a:r>
              <a:rPr lang="en-IN" dirty="0"/>
              <a:t> has been </a:t>
            </a:r>
            <a:r>
              <a:rPr lang="en-IN" b="1" dirty="0"/>
              <a:t>previously read in</a:t>
            </a:r>
            <a:r>
              <a:rPr lang="en-IN" dirty="0"/>
              <a:t> and it is </a:t>
            </a:r>
            <a:r>
              <a:rPr lang="en-IN" b="1" dirty="0"/>
              <a:t>still available</a:t>
            </a:r>
            <a:r>
              <a:rPr lang="en-IN" dirty="0"/>
              <a:t> inside the </a:t>
            </a:r>
            <a:r>
              <a:rPr lang="en-IN" b="1" dirty="0"/>
              <a:t>Operating System buffers</a:t>
            </a:r>
            <a:r>
              <a:rPr lang="en-IN" dirty="0"/>
              <a:t>, then this step is </a:t>
            </a:r>
            <a:r>
              <a:rPr lang="en-IN" b="1" dirty="0"/>
              <a:t>skipped</a:t>
            </a:r>
            <a:r>
              <a:rPr lang="en-IN" dirty="0"/>
              <a:t> !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write_item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</a:p>
        </p:txBody>
      </p:sp>
    </p:spTree>
    <p:extLst>
      <p:ext uri="{BB962C8B-B14F-4D97-AF65-F5344CB8AC3E}">
        <p14:creationId xmlns:p14="http://schemas.microsoft.com/office/powerpoint/2010/main" val="102151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Arial" charset="0"/>
                <a:cs typeface="Arial" charset="0"/>
              </a:rPr>
              <a:t>Session  10                TRANSACTIONS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sz="32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3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6" y="2062239"/>
            <a:ext cx="7762672" cy="3404707"/>
          </a:xfrm>
        </p:spPr>
      </p:pic>
      <p:sp>
        <p:nvSpPr>
          <p:cNvPr id="4" name="Rectangle 3"/>
          <p:cNvSpPr/>
          <p:nvPr/>
        </p:nvSpPr>
        <p:spPr>
          <a:xfrm>
            <a:off x="406400" y="1512810"/>
            <a:ext cx="241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Write (copy)</a:t>
            </a:r>
            <a:r>
              <a:rPr lang="en-IN" dirty="0"/>
              <a:t> the </a:t>
            </a:r>
            <a:r>
              <a:rPr lang="en-IN" b="1" dirty="0"/>
              <a:t>value</a:t>
            </a:r>
            <a:r>
              <a:rPr lang="en-IN" dirty="0"/>
              <a:t>: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6400" y="5703040"/>
            <a:ext cx="86966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item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inside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been updated yet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!!! 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write_item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</a:p>
        </p:txBody>
      </p:sp>
    </p:spTree>
    <p:extLst>
      <p:ext uri="{BB962C8B-B14F-4D97-AF65-F5344CB8AC3E}">
        <p14:creationId xmlns:p14="http://schemas.microsoft.com/office/powerpoint/2010/main" val="210147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1648998"/>
            <a:ext cx="4640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Write (copy)</a:t>
            </a:r>
            <a:r>
              <a:rPr lang="en-IN" sz="2400" dirty="0"/>
              <a:t> the </a:t>
            </a:r>
            <a:r>
              <a:rPr lang="en-IN" sz="2400" b="1" dirty="0"/>
              <a:t>disk block</a:t>
            </a:r>
            <a:r>
              <a:rPr lang="en-IN" sz="2400" dirty="0"/>
              <a:t> to </a:t>
            </a:r>
            <a:r>
              <a:rPr lang="en-IN" sz="2400" b="1" dirty="0"/>
              <a:t>disk</a:t>
            </a:r>
            <a:r>
              <a:rPr lang="en-IN" sz="2400" dirty="0"/>
              <a:t>: 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happens in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write_item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(x)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32" y="2110664"/>
            <a:ext cx="6562889" cy="4028016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789906" y="5769347"/>
            <a:ext cx="6284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item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updated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!! </a:t>
            </a:r>
          </a:p>
        </p:txBody>
      </p:sp>
    </p:spTree>
    <p:extLst>
      <p:ext uri="{BB962C8B-B14F-4D97-AF65-F5344CB8AC3E}">
        <p14:creationId xmlns:p14="http://schemas.microsoft.com/office/powerpoint/2010/main" val="120010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Timing of writes in transactions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406400" y="1541658"/>
            <a:ext cx="11156387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Timing</a:t>
            </a:r>
            <a:r>
              <a:rPr lang="en-IN" sz="2400" dirty="0"/>
              <a:t> of </a:t>
            </a:r>
            <a:r>
              <a:rPr lang="en-IN" sz="2400" b="1" i="1" dirty="0" err="1"/>
              <a:t>issueing</a:t>
            </a:r>
            <a:r>
              <a:rPr lang="en-IN" sz="2400" b="1" i="1" dirty="0"/>
              <a:t>/executing</a:t>
            </a:r>
            <a:r>
              <a:rPr lang="en-IN" sz="2400" b="1" dirty="0"/>
              <a:t> a write operation</a:t>
            </a:r>
            <a:r>
              <a:rPr lang="en-IN" sz="2400" dirty="0"/>
              <a:t>:</a:t>
            </a:r>
          </a:p>
          <a:p>
            <a:endParaRPr lang="en-IN" dirty="0"/>
          </a:p>
          <a:p>
            <a:r>
              <a:rPr lang="en-IN" dirty="0"/>
              <a:t>There are </a:t>
            </a:r>
            <a:r>
              <a:rPr lang="en-IN" b="1" dirty="0"/>
              <a:t>2 </a:t>
            </a:r>
            <a:r>
              <a:rPr lang="en-IN" b="1" i="1" dirty="0"/>
              <a:t>commonly used</a:t>
            </a:r>
            <a:r>
              <a:rPr lang="en-IN" b="1" dirty="0"/>
              <a:t> moments</a:t>
            </a:r>
            <a:r>
              <a:rPr lang="en-IN" dirty="0"/>
              <a:t> to issue </a:t>
            </a:r>
            <a:r>
              <a:rPr lang="en-IN" b="1" dirty="0"/>
              <a:t>write operations</a:t>
            </a:r>
            <a:r>
              <a:rPr lang="en-IN" dirty="0"/>
              <a:t>: </a:t>
            </a:r>
          </a:p>
          <a:p>
            <a:r>
              <a:rPr lang="en-IN" dirty="0"/>
              <a:t>  </a:t>
            </a:r>
            <a:r>
              <a:rPr lang="en-IN" dirty="0">
                <a:highlight>
                  <a:srgbClr val="FFFF00"/>
                </a:highlight>
              </a:rPr>
              <a:t>1. </a:t>
            </a:r>
            <a:r>
              <a:rPr lang="en-IN" b="1" i="1" dirty="0">
                <a:highlight>
                  <a:srgbClr val="FFFF00"/>
                </a:highlight>
              </a:rPr>
              <a:t>Immediately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/>
              <a:t>(as soon as the </a:t>
            </a:r>
            <a:r>
              <a:rPr lang="en-IN" b="1" dirty="0"/>
              <a:t>memory </a:t>
            </a:r>
            <a:r>
              <a:rPr lang="en-IN" b="1" dirty="0" err="1"/>
              <a:t>veriable</a:t>
            </a:r>
            <a:r>
              <a:rPr lang="en-IN" dirty="0"/>
              <a:t> is </a:t>
            </a:r>
            <a:r>
              <a:rPr lang="en-IN" b="1" dirty="0"/>
              <a:t>updated</a:t>
            </a:r>
            <a:r>
              <a:rPr lang="en-IN" dirty="0"/>
              <a:t>, the </a:t>
            </a:r>
            <a:r>
              <a:rPr lang="en-IN" b="1" dirty="0"/>
              <a:t>change</a:t>
            </a:r>
            <a:r>
              <a:rPr lang="en-IN" dirty="0"/>
              <a:t> is </a:t>
            </a:r>
            <a:r>
              <a:rPr lang="en-IN" b="1" dirty="0"/>
              <a:t>written</a:t>
            </a:r>
            <a:r>
              <a:rPr lang="en-IN" dirty="0"/>
              <a:t> to the data in the database) </a:t>
            </a:r>
          </a:p>
          <a:p>
            <a:r>
              <a:rPr lang="en-IN" dirty="0" err="1"/>
              <a:t>Ie</a:t>
            </a:r>
            <a:r>
              <a:rPr lang="en-IN" dirty="0"/>
              <a:t>., The </a:t>
            </a:r>
            <a:r>
              <a:rPr lang="en-IN" b="1" dirty="0"/>
              <a:t>rationale</a:t>
            </a:r>
            <a:r>
              <a:rPr lang="en-IN" dirty="0"/>
              <a:t> for this choice is the fact that we want to make the </a:t>
            </a:r>
            <a:r>
              <a:rPr lang="en-IN" b="1" dirty="0"/>
              <a:t>new value </a:t>
            </a:r>
            <a:r>
              <a:rPr lang="en-IN" b="1" i="1" dirty="0"/>
              <a:t>available</a:t>
            </a:r>
            <a:r>
              <a:rPr lang="en-IN" dirty="0"/>
              <a:t> to </a:t>
            </a:r>
            <a:r>
              <a:rPr lang="en-IN" b="1" dirty="0"/>
              <a:t>other transactions</a:t>
            </a:r>
            <a:r>
              <a:rPr lang="en-IN" dirty="0"/>
              <a:t> </a:t>
            </a:r>
            <a:r>
              <a:rPr lang="en-IN" b="1" dirty="0"/>
              <a:t>as</a:t>
            </a:r>
          </a:p>
          <a:p>
            <a:r>
              <a:rPr lang="en-IN" b="1" dirty="0"/>
              <a:t> soon as possible.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>
                <a:highlight>
                  <a:srgbClr val="FFFF00"/>
                </a:highlight>
              </a:rPr>
              <a:t>2. </a:t>
            </a:r>
            <a:r>
              <a:rPr lang="en-IN" dirty="0">
                <a:highlight>
                  <a:srgbClr val="FFFF00"/>
                </a:highlight>
              </a:rPr>
              <a:t>At the </a:t>
            </a:r>
            <a:r>
              <a:rPr lang="en-IN" b="1" i="1" dirty="0">
                <a:highlight>
                  <a:srgbClr val="FFFF00"/>
                </a:highlight>
              </a:rPr>
              <a:t>end</a:t>
            </a:r>
            <a:r>
              <a:rPr lang="en-IN" dirty="0">
                <a:highlight>
                  <a:srgbClr val="FFFF00"/>
                </a:highlight>
              </a:rPr>
              <a:t> of the </a:t>
            </a:r>
            <a:r>
              <a:rPr lang="en-IN" b="1" dirty="0">
                <a:highlight>
                  <a:srgbClr val="FFFF00"/>
                </a:highlight>
              </a:rPr>
              <a:t>transaction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/>
              <a:t>The </a:t>
            </a:r>
            <a:r>
              <a:rPr lang="en-IN" b="1" dirty="0"/>
              <a:t>rationale</a:t>
            </a:r>
            <a:r>
              <a:rPr lang="en-IN" dirty="0"/>
              <a:t> for this choice is the fact that the </a:t>
            </a:r>
            <a:r>
              <a:rPr lang="en-IN" b="1" dirty="0"/>
              <a:t>same variable</a:t>
            </a:r>
            <a:r>
              <a:rPr lang="en-IN" dirty="0"/>
              <a:t> may be </a:t>
            </a:r>
            <a:r>
              <a:rPr lang="en-IN" b="1" dirty="0"/>
              <a:t>updated</a:t>
            </a:r>
          </a:p>
          <a:p>
            <a:r>
              <a:rPr lang="en-IN" b="1" dirty="0"/>
              <a:t> </a:t>
            </a:r>
            <a:r>
              <a:rPr lang="en-IN" b="1" i="1" dirty="0"/>
              <a:t>multiple</a:t>
            </a:r>
            <a:r>
              <a:rPr lang="en-IN" b="1" dirty="0"/>
              <a:t> times</a:t>
            </a:r>
            <a:r>
              <a:rPr lang="en-IN" dirty="0"/>
              <a:t> within </a:t>
            </a:r>
            <a:r>
              <a:rPr lang="en-IN" b="1" dirty="0"/>
              <a:t>one transaction. </a:t>
            </a:r>
            <a:r>
              <a:rPr lang="en-IN" dirty="0"/>
              <a:t>This scheme will be more </a:t>
            </a:r>
            <a:r>
              <a:rPr lang="en-IN" b="1" dirty="0"/>
              <a:t>efficient.</a:t>
            </a:r>
          </a:p>
          <a:p>
            <a:endParaRPr lang="en-IN" b="1" dirty="0"/>
          </a:p>
          <a:p>
            <a:r>
              <a:rPr lang="en-IN" b="1" i="1" dirty="0">
                <a:highlight>
                  <a:srgbClr val="FFFF00"/>
                </a:highlight>
              </a:rPr>
              <a:t>In place</a:t>
            </a:r>
            <a:r>
              <a:rPr lang="en-IN" b="1" dirty="0">
                <a:highlight>
                  <a:srgbClr val="FFFF00"/>
                </a:highlight>
              </a:rPr>
              <a:t> (or </a:t>
            </a:r>
            <a:r>
              <a:rPr lang="en-IN" b="1" i="1" dirty="0">
                <a:highlight>
                  <a:srgbClr val="FFFF00"/>
                </a:highlight>
              </a:rPr>
              <a:t>immediate</a:t>
            </a:r>
            <a:r>
              <a:rPr lang="en-IN" b="1" dirty="0"/>
              <a:t>) write</a:t>
            </a:r>
            <a:r>
              <a:rPr lang="en-IN" dirty="0"/>
              <a:t>: </a:t>
            </a:r>
            <a:r>
              <a:rPr lang="en-IN" b="1" i="1" dirty="0"/>
              <a:t>In place</a:t>
            </a:r>
            <a:r>
              <a:rPr lang="en-IN" b="1" dirty="0"/>
              <a:t> (or </a:t>
            </a:r>
            <a:r>
              <a:rPr lang="en-IN" b="1" i="1" dirty="0"/>
              <a:t>immediate</a:t>
            </a:r>
            <a:r>
              <a:rPr lang="en-IN" b="1" dirty="0"/>
              <a:t>) write</a:t>
            </a:r>
            <a:r>
              <a:rPr lang="en-IN" dirty="0"/>
              <a:t> = a </a:t>
            </a:r>
            <a:r>
              <a:rPr lang="en-IN" b="1" dirty="0"/>
              <a:t>write operation</a:t>
            </a:r>
            <a:r>
              <a:rPr lang="en-IN" dirty="0"/>
              <a:t> to the </a:t>
            </a:r>
            <a:r>
              <a:rPr lang="en-IN" b="1" dirty="0"/>
              <a:t>database</a:t>
            </a:r>
            <a:r>
              <a:rPr lang="en-IN" dirty="0"/>
              <a:t> is issued </a:t>
            </a:r>
            <a:r>
              <a:rPr lang="en-IN" b="1" dirty="0"/>
              <a:t>as soon as</a:t>
            </a:r>
          </a:p>
          <a:p>
            <a:r>
              <a:rPr lang="en-IN" dirty="0"/>
              <a:t> a </a:t>
            </a:r>
            <a:r>
              <a:rPr lang="en-IN" b="1" dirty="0"/>
              <a:t>memory variable is updated.</a:t>
            </a:r>
          </a:p>
          <a:p>
            <a:endParaRPr lang="en-IN" b="1" dirty="0"/>
          </a:p>
          <a:p>
            <a:r>
              <a:rPr lang="en-IN" b="1" i="1" dirty="0">
                <a:highlight>
                  <a:srgbClr val="FFFF00"/>
                </a:highlight>
              </a:rPr>
              <a:t>Deferred</a:t>
            </a:r>
            <a:r>
              <a:rPr lang="en-IN" b="1" dirty="0">
                <a:highlight>
                  <a:srgbClr val="FFFF00"/>
                </a:highlight>
              </a:rPr>
              <a:t> write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/>
              <a:t>= </a:t>
            </a:r>
            <a:r>
              <a:rPr lang="en-IN" b="1" i="1" dirty="0"/>
              <a:t>all</a:t>
            </a:r>
            <a:r>
              <a:rPr lang="en-IN" dirty="0"/>
              <a:t> </a:t>
            </a:r>
            <a:r>
              <a:rPr lang="en-IN" b="1" dirty="0"/>
              <a:t>write operations</a:t>
            </a:r>
            <a:r>
              <a:rPr lang="en-IN" dirty="0"/>
              <a:t> to the </a:t>
            </a:r>
            <a:r>
              <a:rPr lang="en-IN" b="1" dirty="0"/>
              <a:t>database</a:t>
            </a:r>
            <a:r>
              <a:rPr lang="en-IN" dirty="0"/>
              <a:t> are issued at the </a:t>
            </a:r>
            <a:r>
              <a:rPr lang="en-IN" b="1" dirty="0"/>
              <a:t>end</a:t>
            </a:r>
            <a:r>
              <a:rPr lang="en-IN" dirty="0"/>
              <a:t> of the </a:t>
            </a:r>
            <a:r>
              <a:rPr lang="en-IN" b="1" dirty="0"/>
              <a:t>transaction.</a:t>
            </a:r>
          </a:p>
        </p:txBody>
      </p:sp>
    </p:spTree>
    <p:extLst>
      <p:ext uri="{BB962C8B-B14F-4D97-AF65-F5344CB8AC3E}">
        <p14:creationId xmlns:p14="http://schemas.microsoft.com/office/powerpoint/2010/main" val="38455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98270"/>
            <a:ext cx="10045065" cy="2613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8" y="4114800"/>
            <a:ext cx="8316212" cy="22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10" y="1644004"/>
            <a:ext cx="5562600" cy="41577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5074" y="4109390"/>
            <a:ext cx="5005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Either</a:t>
            </a:r>
            <a:r>
              <a:rPr lang="en-IN" dirty="0"/>
              <a:t> of these situations will cause </a:t>
            </a:r>
            <a:r>
              <a:rPr lang="en-IN" b="1" dirty="0"/>
              <a:t>inconsistency</a:t>
            </a:r>
            <a:r>
              <a:rPr lang="en-IN" dirty="0"/>
              <a:t> in the </a:t>
            </a:r>
            <a:r>
              <a:rPr lang="en-IN" b="1" dirty="0"/>
              <a:t>database system</a:t>
            </a:r>
            <a:r>
              <a:rPr lang="en-IN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25766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 </a:t>
            </a:r>
            <a:r>
              <a:rPr lang="en-IN" b="1" dirty="0"/>
              <a:t>database system</a:t>
            </a:r>
            <a:r>
              <a:rPr lang="en-IN" dirty="0"/>
              <a:t> is used </a:t>
            </a:r>
            <a:r>
              <a:rPr lang="en-IN" b="1" dirty="0"/>
              <a:t>concurrently</a:t>
            </a:r>
            <a:r>
              <a:rPr lang="en-IN" dirty="0"/>
              <a:t> by </a:t>
            </a:r>
            <a:r>
              <a:rPr lang="en-IN" b="1" dirty="0"/>
              <a:t>multiple users</a:t>
            </a:r>
            <a:r>
              <a:rPr lang="en-IN" dirty="0"/>
              <a:t>  </a:t>
            </a:r>
            <a:r>
              <a:rPr lang="en-IN" dirty="0" err="1"/>
              <a:t>ie</a:t>
            </a:r>
            <a:r>
              <a:rPr lang="en-IN" dirty="0"/>
              <a:t>., </a:t>
            </a:r>
            <a:r>
              <a:rPr lang="en-IN" b="1" dirty="0"/>
              <a:t>Multiple transactions</a:t>
            </a:r>
            <a:r>
              <a:rPr lang="en-IN" dirty="0"/>
              <a:t> are processed </a:t>
            </a:r>
            <a:r>
              <a:rPr lang="en-IN" b="1" dirty="0"/>
              <a:t>concurrently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609810" y="3499945"/>
            <a:ext cx="5835264" cy="2301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1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sz="2400" dirty="0">
                <a:solidFill>
                  <a:srgbClr val="00B050"/>
                </a:solidFill>
              </a:rPr>
              <a:t>LOST UPDATE PROBLEM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37" y="2869240"/>
            <a:ext cx="8848725" cy="3286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621465"/>
            <a:ext cx="67913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sz="2400" dirty="0">
                <a:solidFill>
                  <a:srgbClr val="00B050"/>
                </a:solidFill>
              </a:rPr>
              <a:t>LOST UPDATE PROBLEM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654800" y="2383798"/>
            <a:ext cx="51062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An </a:t>
            </a:r>
            <a:r>
              <a:rPr lang="en-IN" b="1" dirty="0"/>
              <a:t>update</a:t>
            </a:r>
            <a:r>
              <a:rPr lang="en-IN" dirty="0"/>
              <a:t> is </a:t>
            </a:r>
            <a:r>
              <a:rPr lang="en-IN" b="1" i="1" dirty="0"/>
              <a:t>lost</a:t>
            </a:r>
            <a:r>
              <a:rPr lang="en-IN" dirty="0"/>
              <a:t> if after </a:t>
            </a:r>
            <a:r>
              <a:rPr lang="en-IN" b="1" dirty="0"/>
              <a:t>executing a transaction</a:t>
            </a:r>
            <a:r>
              <a:rPr lang="en-IN" dirty="0"/>
              <a:t>, the </a:t>
            </a:r>
            <a:r>
              <a:rPr lang="en-IN" b="1" i="1" dirty="0"/>
              <a:t>result</a:t>
            </a:r>
            <a:r>
              <a:rPr lang="en-IN" dirty="0"/>
              <a:t> of the </a:t>
            </a:r>
            <a:r>
              <a:rPr lang="en-IN" b="1" dirty="0"/>
              <a:t>transaction</a:t>
            </a:r>
            <a:r>
              <a:rPr lang="en-IN" dirty="0"/>
              <a:t> is </a:t>
            </a:r>
            <a:r>
              <a:rPr lang="en-IN" b="1" i="1" dirty="0"/>
              <a:t>not</a:t>
            </a:r>
            <a:r>
              <a:rPr lang="en-IN" b="1" dirty="0"/>
              <a:t> reflected</a:t>
            </a:r>
            <a:r>
              <a:rPr lang="en-IN" dirty="0"/>
              <a:t> in the </a:t>
            </a:r>
            <a:r>
              <a:rPr lang="en-IN" b="1" i="1" dirty="0"/>
              <a:t>final</a:t>
            </a:r>
            <a:r>
              <a:rPr lang="en-IN" b="1" dirty="0"/>
              <a:t> database state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5" y="1414405"/>
            <a:ext cx="5985751" cy="51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2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dirty="0">
                <a:solidFill>
                  <a:srgbClr val="00B050"/>
                </a:solidFill>
              </a:rPr>
              <a:t>Temporary Update (or Dirty read)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6296"/>
            <a:ext cx="9427411" cy="166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482890"/>
            <a:ext cx="11464758" cy="29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dirty="0">
                <a:solidFill>
                  <a:srgbClr val="00B050"/>
                </a:solidFill>
              </a:rPr>
              <a:t>Temporary Update (or Dirty read)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07" y="1709004"/>
            <a:ext cx="5648325" cy="475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397427"/>
            <a:ext cx="5715000" cy="20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32" y="2720379"/>
            <a:ext cx="6070600" cy="156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739" y="2251014"/>
            <a:ext cx="631215" cy="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9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sz="2800" dirty="0">
                <a:solidFill>
                  <a:srgbClr val="00B050"/>
                </a:solidFill>
              </a:rPr>
              <a:t>Temporary Update (or Dirty read)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158"/>
            <a:ext cx="7515225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2" y="1524158"/>
            <a:ext cx="43053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3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LEARNING OUTCOME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04201" y="2342285"/>
            <a:ext cx="8006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B050"/>
                </a:solidFill>
              </a:rPr>
              <a:t>Introduction to transactions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B050"/>
                </a:solidFill>
              </a:rPr>
              <a:t>States of a transaction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B050"/>
                </a:solidFill>
              </a:rPr>
              <a:t>Desirable properties of a transaction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B050"/>
                </a:solidFill>
              </a:rPr>
              <a:t>Schedules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B050"/>
                </a:solidFill>
              </a:rPr>
              <a:t>Concurrent transactions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solidFill>
                  <a:srgbClr val="00B050"/>
                </a:solidFill>
              </a:rPr>
              <a:t>Serializability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59386" y="5205052"/>
            <a:ext cx="5727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REFER:      </a:t>
            </a:r>
            <a:r>
              <a:rPr lang="en-IN" dirty="0">
                <a:solidFill>
                  <a:srgbClr val="7030A0"/>
                </a:solidFill>
              </a:rPr>
              <a:t>T1-Chapter 17 </a:t>
            </a:r>
          </a:p>
          <a:p>
            <a:r>
              <a:rPr lang="en-IN" i="1" dirty="0">
                <a:solidFill>
                  <a:srgbClr val="7030A0"/>
                </a:solidFill>
              </a:rPr>
              <a:t>                               Sections:  </a:t>
            </a:r>
            <a:r>
              <a:rPr lang="en-IN" dirty="0">
                <a:solidFill>
                  <a:srgbClr val="7030A0"/>
                </a:solidFill>
              </a:rPr>
              <a:t>17.1- 17.6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8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 Control</a:t>
            </a:r>
          </a:p>
          <a:p>
            <a:r>
              <a:rPr lang="en-IN" dirty="0">
                <a:solidFill>
                  <a:srgbClr val="00B050"/>
                </a:solidFill>
              </a:rPr>
              <a:t>Incorrect summary problem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83461"/>
            <a:ext cx="8181975" cy="479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13" y="1921598"/>
            <a:ext cx="55054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3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processing (TP)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12" y="1552825"/>
            <a:ext cx="10322383" cy="45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2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66" y="1586603"/>
            <a:ext cx="5626615" cy="45259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Recovery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61" y="1498529"/>
            <a:ext cx="6058755" cy="48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Recovery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93" y="1513490"/>
            <a:ext cx="6309890" cy="46508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891" y="1513489"/>
            <a:ext cx="6085885" cy="48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26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45" y="1493838"/>
            <a:ext cx="6034194" cy="47650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206052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7334"/>
            <a:ext cx="6034616" cy="452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098" y="3032882"/>
            <a:ext cx="5044202" cy="324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76" y="1274007"/>
            <a:ext cx="4901847" cy="17130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6643" y="5623964"/>
            <a:ext cx="83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60" y="6167620"/>
            <a:ext cx="151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Encountered err.</a:t>
            </a:r>
          </a:p>
        </p:txBody>
      </p:sp>
    </p:spTree>
    <p:extLst>
      <p:ext uri="{BB962C8B-B14F-4D97-AF65-F5344CB8AC3E}">
        <p14:creationId xmlns:p14="http://schemas.microsoft.com/office/powerpoint/2010/main" val="3098332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92DD-41D0-4241-99ED-78E730C2A6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EXAMPLE OF TRANSACTION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8F295-F32C-4E44-A2EE-0D8BB3DC277A}"/>
              </a:ext>
            </a:extLst>
          </p:cNvPr>
          <p:cNvSpPr/>
          <p:nvPr/>
        </p:nvSpPr>
        <p:spPr>
          <a:xfrm>
            <a:off x="406399" y="1350288"/>
            <a:ext cx="110187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of Fund Transfer</a:t>
            </a:r>
          </a:p>
          <a:p>
            <a:r>
              <a:rPr lang="en-US" dirty="0"/>
              <a:t>	Transaction to transfer $1000 from account X to account Y:</a:t>
            </a:r>
          </a:p>
          <a:p>
            <a:r>
              <a:rPr lang="en-US" dirty="0"/>
              <a:t>	read(X)</a:t>
            </a:r>
          </a:p>
          <a:p>
            <a:r>
              <a:rPr lang="en-US" dirty="0"/>
              <a:t>	X = X –1000</a:t>
            </a:r>
          </a:p>
          <a:p>
            <a:r>
              <a:rPr lang="en-US" dirty="0"/>
              <a:t>	write(X)</a:t>
            </a:r>
          </a:p>
          <a:p>
            <a:r>
              <a:rPr lang="en-US" dirty="0"/>
              <a:t>	read(Y)</a:t>
            </a:r>
          </a:p>
          <a:p>
            <a:r>
              <a:rPr lang="en-US" dirty="0"/>
              <a:t>                 Y = Y + 1000</a:t>
            </a:r>
          </a:p>
          <a:p>
            <a:r>
              <a:rPr lang="en-US" dirty="0"/>
              <a:t>                 write(Y)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Atomicity requirement — if the transaction fails after step 3 and before step 6, the system should ensure that its updates are not reflected in the database, else an inconsistency will result.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Consistency requirement – the sum of X and Y is unchanged by the execution of the transaction.</a:t>
            </a:r>
          </a:p>
          <a:p>
            <a:r>
              <a:rPr lang="en-US" dirty="0"/>
              <a:t>if between steps 3 and 6, another transaction is allowed to access the partially updated database, it will see an inconsistent database (the sum X + Y will be less than it should be).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Isolation can be ensured trivially by running transactions serially, that is one after the other.</a:t>
            </a:r>
          </a:p>
          <a:p>
            <a:r>
              <a:rPr lang="en-US" dirty="0"/>
              <a:t>However, executing multiple transactions concurrently has significant benefits, as we will see later.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Durability requirement — once the user has been notified that the transaction has completed (i.e., the transfer of the $1000 has taken place), the updates to the database by the transaction must persist despite failures.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80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5876-9E5E-4936-BC07-33BDB1301E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MYSQL and MS SQLSERVER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DE4E4-1C5C-410A-A2A6-8452FC65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275" y="1680971"/>
            <a:ext cx="4918509" cy="439182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7A57E1-68B2-467F-9341-33F52E88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MYSQL </a:t>
            </a:r>
          </a:p>
          <a:p>
            <a:r>
              <a:rPr lang="en-US" dirty="0"/>
              <a:t>SELECT * FROM account;</a:t>
            </a:r>
          </a:p>
          <a:p>
            <a:r>
              <a:rPr lang="en-US" dirty="0"/>
              <a:t>START TRANSACTION;</a:t>
            </a:r>
          </a:p>
          <a:p>
            <a:r>
              <a:rPr lang="en-US" dirty="0"/>
              <a:t>UPDATE account</a:t>
            </a:r>
          </a:p>
          <a:p>
            <a:r>
              <a:rPr lang="en-US" dirty="0"/>
              <a:t>   SET </a:t>
            </a:r>
            <a:r>
              <a:rPr lang="en-US" dirty="0" err="1"/>
              <a:t>bal</a:t>
            </a:r>
            <a:r>
              <a:rPr lang="en-US" dirty="0"/>
              <a:t> = </a:t>
            </a:r>
            <a:r>
              <a:rPr lang="en-US" dirty="0" err="1"/>
              <a:t>bal</a:t>
            </a:r>
            <a:r>
              <a:rPr lang="en-US" dirty="0"/>
              <a:t> - 1000</a:t>
            </a:r>
          </a:p>
          <a:p>
            <a:r>
              <a:rPr lang="en-US" dirty="0"/>
              <a:t>WHERE </a:t>
            </a:r>
            <a:r>
              <a:rPr lang="en-US" dirty="0" err="1"/>
              <a:t>acno</a:t>
            </a:r>
            <a:r>
              <a:rPr lang="en-US" dirty="0"/>
              <a:t> = 155 AND </a:t>
            </a:r>
            <a:r>
              <a:rPr lang="en-US" dirty="0" err="1"/>
              <a:t>bal</a:t>
            </a:r>
            <a:r>
              <a:rPr lang="en-US" dirty="0"/>
              <a:t> &gt;1000;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UPDATE account</a:t>
            </a:r>
          </a:p>
          <a:p>
            <a:r>
              <a:rPr lang="en-US" dirty="0"/>
              <a:t>   SET </a:t>
            </a:r>
            <a:r>
              <a:rPr lang="en-US" dirty="0" err="1"/>
              <a:t>bal</a:t>
            </a:r>
            <a:r>
              <a:rPr lang="en-US" dirty="0"/>
              <a:t> = </a:t>
            </a:r>
            <a:r>
              <a:rPr lang="en-US" dirty="0" err="1"/>
              <a:t>bal</a:t>
            </a:r>
            <a:r>
              <a:rPr lang="en-US" dirty="0"/>
              <a:t> + 1000</a:t>
            </a:r>
          </a:p>
          <a:p>
            <a:r>
              <a:rPr lang="en-US" dirty="0"/>
              <a:t>WHERE </a:t>
            </a:r>
            <a:r>
              <a:rPr lang="en-US" dirty="0" err="1"/>
              <a:t>acno</a:t>
            </a:r>
            <a:r>
              <a:rPr lang="en-US" dirty="0"/>
              <a:t> = 200;</a:t>
            </a:r>
          </a:p>
          <a:p>
            <a:r>
              <a:rPr lang="en-US" dirty="0"/>
              <a:t>COMMIT;</a:t>
            </a:r>
          </a:p>
          <a:p>
            <a:r>
              <a:rPr lang="en-US" dirty="0"/>
              <a:t>SELECT * FROM account;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r>
              <a:rPr lang="en-US" dirty="0" err="1"/>
              <a:t>acno</a:t>
            </a:r>
            <a:r>
              <a:rPr lang="en-US" dirty="0"/>
              <a:t>  1 </a:t>
            </a:r>
          </a:p>
          <a:p>
            <a:r>
              <a:rPr lang="en-US" dirty="0" err="1"/>
              <a:t>bal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155	-1000	</a:t>
            </a:r>
          </a:p>
          <a:p>
            <a:r>
              <a:rPr lang="en-US" dirty="0"/>
              <a:t>200	6000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4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799" y="2458928"/>
            <a:ext cx="8102503" cy="39888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States of Transaction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87" y="1687403"/>
            <a:ext cx="53625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2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048" y="1560786"/>
            <a:ext cx="6589986" cy="47138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subsystem</a:t>
            </a:r>
          </a:p>
        </p:txBody>
      </p:sp>
    </p:spTree>
    <p:extLst>
      <p:ext uri="{BB962C8B-B14F-4D97-AF65-F5344CB8AC3E}">
        <p14:creationId xmlns:p14="http://schemas.microsoft.com/office/powerpoint/2010/main" val="68349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 to transactions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3557"/>
            <a:ext cx="7741799" cy="448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D99E90-70AC-482E-ACEC-19C9BCF01EC2}"/>
              </a:ext>
            </a:extLst>
          </p:cNvPr>
          <p:cNvSpPr/>
          <p:nvPr/>
        </p:nvSpPr>
        <p:spPr>
          <a:xfrm>
            <a:off x="7863839" y="3180003"/>
            <a:ext cx="4054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b="1" dirty="0"/>
              <a:t>Examples of transactions: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deposit</a:t>
            </a:r>
            <a:r>
              <a:rPr lang="en-IN" dirty="0"/>
              <a:t> the amount of </a:t>
            </a:r>
            <a:r>
              <a:rPr lang="en-IN" b="1" dirty="0"/>
              <a:t>$N</a:t>
            </a:r>
            <a:r>
              <a:rPr lang="en-IN" dirty="0"/>
              <a:t> into account </a:t>
            </a:r>
            <a:r>
              <a:rPr lang="en-IN" b="1" dirty="0"/>
              <a:t>A</a:t>
            </a:r>
            <a:r>
              <a:rPr lang="en-IN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Transfer</a:t>
            </a:r>
            <a:r>
              <a:rPr lang="en-IN" dirty="0"/>
              <a:t> the amount of </a:t>
            </a:r>
            <a:r>
              <a:rPr lang="en-IN" b="1" dirty="0"/>
              <a:t>$N</a:t>
            </a:r>
            <a:r>
              <a:rPr lang="en-IN" dirty="0"/>
              <a:t> from account </a:t>
            </a:r>
            <a:r>
              <a:rPr lang="en-IN" b="1" dirty="0"/>
              <a:t>A</a:t>
            </a:r>
            <a:r>
              <a:rPr lang="en-IN" dirty="0"/>
              <a:t> to account </a:t>
            </a:r>
            <a:r>
              <a:rPr lang="en-IN" b="1" dirty="0"/>
              <a:t>B</a:t>
            </a:r>
            <a:r>
              <a:rPr lang="en-IN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Close</a:t>
            </a:r>
            <a:r>
              <a:rPr lang="en-IN" dirty="0"/>
              <a:t> (= </a:t>
            </a:r>
            <a:r>
              <a:rPr lang="en-IN" b="1" dirty="0"/>
              <a:t>delete</a:t>
            </a:r>
            <a:r>
              <a:rPr lang="en-IN" dirty="0"/>
              <a:t>) the account </a:t>
            </a:r>
            <a:r>
              <a:rPr lang="en-IN" b="1" dirty="0"/>
              <a:t>A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28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subsystem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65" y="2146568"/>
            <a:ext cx="5016938" cy="3322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7" y="2146568"/>
            <a:ext cx="4810125" cy="35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85" y="1587847"/>
            <a:ext cx="5724525" cy="4095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910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56578"/>
            <a:ext cx="5602311" cy="452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61" y="1947896"/>
            <a:ext cx="5855240" cy="41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65" y="2077042"/>
            <a:ext cx="56483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26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1519310"/>
            <a:ext cx="5228604" cy="45243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0010" y="3466160"/>
            <a:ext cx="5143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Log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41" y="1502019"/>
            <a:ext cx="4676775" cy="356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763313"/>
            <a:ext cx="7526215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9" y="1542965"/>
            <a:ext cx="6076432" cy="4605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21" y="1843229"/>
            <a:ext cx="5828679" cy="29051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363321" y="1295400"/>
            <a:ext cx="0" cy="52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69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9" y="1744362"/>
            <a:ext cx="5379545" cy="41526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ACID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41" y="1613659"/>
            <a:ext cx="5352987" cy="21542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41" y="3909600"/>
            <a:ext cx="5352987" cy="21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5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714327"/>
            <a:ext cx="5293078" cy="40400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821" y="1890566"/>
            <a:ext cx="4858724" cy="37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76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Concurrency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56" y="1811435"/>
            <a:ext cx="5381689" cy="38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 to transactions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1493837"/>
            <a:ext cx="7522741" cy="4938493"/>
          </a:xfrm>
        </p:spPr>
      </p:pic>
    </p:spTree>
    <p:extLst>
      <p:ext uri="{BB962C8B-B14F-4D97-AF65-F5344CB8AC3E}">
        <p14:creationId xmlns:p14="http://schemas.microsoft.com/office/powerpoint/2010/main" val="2610684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46846"/>
            <a:ext cx="5957050" cy="45259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10" y="2222940"/>
            <a:ext cx="5416079" cy="4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36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Anomalies with interleaved Execution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5" y="4623758"/>
            <a:ext cx="5186949" cy="1294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6" y="1765129"/>
            <a:ext cx="5186949" cy="238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35" y="2173093"/>
            <a:ext cx="5102087" cy="27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41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493838"/>
            <a:ext cx="6034616" cy="4525962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Conflict Schedule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06" y="1493838"/>
            <a:ext cx="5521187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5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87" y="1623219"/>
            <a:ext cx="5610225" cy="4267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542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318" y="1493838"/>
            <a:ext cx="5456964" cy="45259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7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314" y="1493838"/>
            <a:ext cx="5384971" cy="45259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129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623219"/>
            <a:ext cx="5686425" cy="4267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85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86" y="1630639"/>
            <a:ext cx="55911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6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SERIAL SCHEDULES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55" y="1442831"/>
            <a:ext cx="5471802" cy="2796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5" y="4239805"/>
            <a:ext cx="5816358" cy="2064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448" y="1442831"/>
            <a:ext cx="4893987" cy="36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58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1" y="1493803"/>
            <a:ext cx="5252278" cy="2962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Serial vs Non Serial Schedules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9" y="1749908"/>
            <a:ext cx="6105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070" y="1493837"/>
            <a:ext cx="7283914" cy="48596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NATURE OF PROCESSING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876097" y="5801710"/>
            <a:ext cx="6164317" cy="3153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76097" y="6195848"/>
            <a:ext cx="5517931" cy="1576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22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558" y="1804193"/>
            <a:ext cx="7105580" cy="44905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 and schedule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9" y="657898"/>
            <a:ext cx="4838977" cy="5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0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7" y="1573080"/>
            <a:ext cx="7495005" cy="480562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3096" y="291194"/>
            <a:ext cx="6350966" cy="7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42" y="1656522"/>
            <a:ext cx="6459546" cy="378145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40904" y="288058"/>
            <a:ext cx="6377471" cy="7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76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Serializable 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5" y="1431958"/>
            <a:ext cx="5093502" cy="3921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992" y="1365280"/>
            <a:ext cx="4544265" cy="2406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992" y="3772098"/>
            <a:ext cx="4985924" cy="24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2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887" y="2047081"/>
            <a:ext cx="6219825" cy="34194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49357" y="253546"/>
            <a:ext cx="6669018" cy="7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1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647" y="2046253"/>
            <a:ext cx="5743575" cy="3076575"/>
          </a:xfrm>
          <a:prstGeom prst="rect">
            <a:avLst/>
          </a:prstGeom>
        </p:spPr>
      </p:pic>
      <p:pic>
        <p:nvPicPr>
          <p:cNvPr id="4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6400" y="224786"/>
            <a:ext cx="6911975" cy="8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0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6104" y="251976"/>
            <a:ext cx="6682271" cy="79101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7225" y="1570831"/>
            <a:ext cx="53911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4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337" y="1561306"/>
            <a:ext cx="5876925" cy="43910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3096" y="245702"/>
            <a:ext cx="6735279" cy="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66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765472"/>
            <a:ext cx="6543675" cy="38766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979612" y="428625"/>
            <a:ext cx="5286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94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535838"/>
            <a:ext cx="5619750" cy="375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28625"/>
            <a:ext cx="52863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0" y="1535838"/>
            <a:ext cx="5800725" cy="1457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3412263"/>
            <a:ext cx="5813830" cy="24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814" y="1561042"/>
            <a:ext cx="6801123" cy="39340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 to transactions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3483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144" y="1493838"/>
            <a:ext cx="5291312" cy="452596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979612" y="428625"/>
            <a:ext cx="5286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94087" y="3160644"/>
            <a:ext cx="2999409" cy="1143000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46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Properties of a transaction   ACID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176" y="1619549"/>
            <a:ext cx="108563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Atomicity: </a:t>
            </a:r>
            <a:r>
              <a:rPr lang="en-IN" dirty="0"/>
              <a:t>A </a:t>
            </a:r>
            <a:r>
              <a:rPr lang="en-IN" b="1" dirty="0"/>
              <a:t>transaction</a:t>
            </a:r>
            <a:r>
              <a:rPr lang="en-IN" dirty="0"/>
              <a:t> is an </a:t>
            </a:r>
            <a:r>
              <a:rPr lang="en-IN" b="1" i="1" dirty="0"/>
              <a:t>atomic</a:t>
            </a:r>
            <a:r>
              <a:rPr lang="en-IN" b="1" dirty="0"/>
              <a:t> unit</a:t>
            </a:r>
            <a:r>
              <a:rPr lang="en-IN" dirty="0"/>
              <a:t> of </a:t>
            </a:r>
            <a:r>
              <a:rPr lang="en-IN" b="1" dirty="0"/>
              <a:t>data processing</a:t>
            </a:r>
            <a:r>
              <a:rPr lang="en-IN" dirty="0"/>
              <a:t> . </a:t>
            </a:r>
            <a:r>
              <a:rPr lang="en-IN" dirty="0" err="1"/>
              <a:t>Ie</a:t>
            </a:r>
            <a:r>
              <a:rPr lang="en-IN" dirty="0"/>
              <a:t>., a </a:t>
            </a:r>
            <a:r>
              <a:rPr lang="en-IN" b="1" dirty="0"/>
              <a:t>transaction</a:t>
            </a:r>
            <a:r>
              <a:rPr lang="en-IN" dirty="0"/>
              <a:t> is </a:t>
            </a:r>
            <a:r>
              <a:rPr lang="en-IN" b="1" i="1" dirty="0"/>
              <a:t>either</a:t>
            </a:r>
            <a:r>
              <a:rPr lang="en-IN" dirty="0"/>
              <a:t> </a:t>
            </a:r>
            <a:r>
              <a:rPr lang="en-IN" b="1" dirty="0"/>
              <a:t>performed in its </a:t>
            </a:r>
            <a:r>
              <a:rPr lang="en-IN" b="1" i="1" dirty="0"/>
              <a:t>entirety</a:t>
            </a:r>
          </a:p>
          <a:p>
            <a:r>
              <a:rPr lang="en-IN" dirty="0"/>
              <a:t> </a:t>
            </a:r>
            <a:r>
              <a:rPr lang="en-IN" b="1" i="1" dirty="0"/>
              <a:t>or</a:t>
            </a:r>
            <a:r>
              <a:rPr lang="en-IN" dirty="0"/>
              <a:t> </a:t>
            </a:r>
            <a:r>
              <a:rPr lang="en-IN" b="1" dirty="0"/>
              <a:t>not performed </a:t>
            </a:r>
            <a:r>
              <a:rPr lang="en-IN" b="1" i="1" dirty="0"/>
              <a:t>at all</a:t>
            </a:r>
            <a:r>
              <a:rPr lang="en-IN" dirty="0"/>
              <a:t>.</a:t>
            </a:r>
          </a:p>
          <a:p>
            <a:r>
              <a:rPr lang="en-IN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083" y="2464988"/>
            <a:ext cx="106449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Consistency </a:t>
            </a:r>
            <a:r>
              <a:rPr lang="en-IN" b="1" dirty="0" err="1"/>
              <a:t>perservation</a:t>
            </a:r>
            <a:r>
              <a:rPr lang="en-IN" dirty="0"/>
              <a:t>:   A </a:t>
            </a:r>
            <a:r>
              <a:rPr lang="en-IN" b="1" dirty="0"/>
              <a:t>transaction</a:t>
            </a:r>
            <a:r>
              <a:rPr lang="en-IN" dirty="0"/>
              <a:t> is </a:t>
            </a:r>
            <a:r>
              <a:rPr lang="en-IN" b="1" dirty="0"/>
              <a:t>consistency preserving</a:t>
            </a:r>
            <a:r>
              <a:rPr lang="en-IN" dirty="0"/>
              <a:t> if its </a:t>
            </a:r>
            <a:r>
              <a:rPr lang="en-IN" b="1" i="1" dirty="0"/>
              <a:t>complete</a:t>
            </a:r>
            <a:r>
              <a:rPr lang="en-IN" b="1" dirty="0"/>
              <a:t> execution</a:t>
            </a:r>
            <a:r>
              <a:rPr lang="en-IN" dirty="0"/>
              <a:t> takes the database</a:t>
            </a:r>
          </a:p>
          <a:p>
            <a:r>
              <a:rPr lang="en-IN" dirty="0"/>
              <a:t> from one </a:t>
            </a:r>
            <a:r>
              <a:rPr lang="en-IN" b="1" dirty="0"/>
              <a:t>consistent state</a:t>
            </a:r>
            <a:r>
              <a:rPr lang="en-IN" dirty="0"/>
              <a:t> to another </a:t>
            </a:r>
            <a:r>
              <a:rPr lang="en-IN" b="1" dirty="0"/>
              <a:t>consistent state.</a:t>
            </a:r>
            <a:r>
              <a:rPr lang="en-IN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4176" y="3417810"/>
            <a:ext cx="10886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Isolation</a:t>
            </a:r>
            <a:r>
              <a:rPr lang="en-IN" dirty="0"/>
              <a:t>:  Although </a:t>
            </a:r>
            <a:r>
              <a:rPr lang="en-IN" b="1" dirty="0"/>
              <a:t>transactions</a:t>
            </a:r>
            <a:r>
              <a:rPr lang="en-IN" dirty="0"/>
              <a:t> are executed </a:t>
            </a:r>
            <a:r>
              <a:rPr lang="en-IN" b="1" dirty="0"/>
              <a:t>concurrently</a:t>
            </a:r>
            <a:r>
              <a:rPr lang="en-IN" dirty="0"/>
              <a:t>, </a:t>
            </a:r>
            <a:r>
              <a:rPr lang="en-IN" b="1" i="1" dirty="0"/>
              <a:t>each</a:t>
            </a:r>
            <a:r>
              <a:rPr lang="en-IN" b="1" dirty="0"/>
              <a:t> transaction</a:t>
            </a:r>
            <a:r>
              <a:rPr lang="en-IN" dirty="0"/>
              <a:t> should </a:t>
            </a:r>
            <a:r>
              <a:rPr lang="en-IN" b="1" dirty="0"/>
              <a:t>appear</a:t>
            </a:r>
            <a:r>
              <a:rPr lang="en-IN" dirty="0"/>
              <a:t> as though it is being </a:t>
            </a:r>
          </a:p>
          <a:p>
            <a:r>
              <a:rPr lang="en-IN" dirty="0"/>
              <a:t>executed </a:t>
            </a:r>
            <a:r>
              <a:rPr lang="en-IN" b="1" dirty="0"/>
              <a:t>in isolation</a:t>
            </a:r>
            <a:r>
              <a:rPr lang="en-IN" dirty="0"/>
              <a:t> from other transactions. </a:t>
            </a:r>
            <a:r>
              <a:rPr lang="en-IN" dirty="0" err="1"/>
              <a:t>Ie</a:t>
            </a:r>
            <a:r>
              <a:rPr lang="en-IN" dirty="0"/>
              <a:t>., The execution of a </a:t>
            </a:r>
            <a:r>
              <a:rPr lang="en-IN" b="1" dirty="0"/>
              <a:t>transaction</a:t>
            </a:r>
            <a:r>
              <a:rPr lang="en-IN" dirty="0"/>
              <a:t> should </a:t>
            </a:r>
            <a:r>
              <a:rPr lang="en-IN" b="1" i="1" dirty="0"/>
              <a:t>not</a:t>
            </a:r>
            <a:r>
              <a:rPr lang="en-IN" b="1" dirty="0"/>
              <a:t> be interfered</a:t>
            </a:r>
            <a:r>
              <a:rPr lang="en-IN" dirty="0"/>
              <a:t> with by </a:t>
            </a:r>
          </a:p>
          <a:p>
            <a:r>
              <a:rPr lang="en-IN" b="1" i="1" dirty="0"/>
              <a:t>other</a:t>
            </a:r>
            <a:r>
              <a:rPr lang="en-IN" b="1" dirty="0"/>
              <a:t> transactions</a:t>
            </a:r>
            <a:r>
              <a:rPr lang="en-IN" dirty="0"/>
              <a:t> executing at the same 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6082" y="4464269"/>
            <a:ext cx="10644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Durability</a:t>
            </a:r>
            <a:r>
              <a:rPr lang="en-IN" dirty="0"/>
              <a:t> :  or </a:t>
            </a:r>
            <a:r>
              <a:rPr lang="en-IN" b="1" dirty="0"/>
              <a:t>permanency  </a:t>
            </a:r>
            <a:r>
              <a:rPr lang="en-IN" dirty="0"/>
              <a:t>The </a:t>
            </a:r>
            <a:r>
              <a:rPr lang="en-IN" b="1" dirty="0"/>
              <a:t>changes</a:t>
            </a:r>
            <a:r>
              <a:rPr lang="en-IN" dirty="0"/>
              <a:t> made to the </a:t>
            </a:r>
            <a:r>
              <a:rPr lang="en-IN" b="1" dirty="0"/>
              <a:t>database</a:t>
            </a:r>
            <a:r>
              <a:rPr lang="en-IN" dirty="0"/>
              <a:t> by a </a:t>
            </a:r>
            <a:r>
              <a:rPr lang="en-IN" b="1" i="1" dirty="0" err="1"/>
              <a:t>comitted</a:t>
            </a:r>
            <a:r>
              <a:rPr lang="en-IN" b="1" dirty="0"/>
              <a:t> (= successful) transaction</a:t>
            </a:r>
            <a:r>
              <a:rPr lang="en-IN" dirty="0"/>
              <a:t> must </a:t>
            </a:r>
            <a:r>
              <a:rPr lang="en-IN" b="1" dirty="0"/>
              <a:t>persist</a:t>
            </a:r>
            <a:r>
              <a:rPr lang="en-IN" dirty="0"/>
              <a:t> in the database. </a:t>
            </a:r>
            <a:r>
              <a:rPr lang="en-IN" dirty="0" err="1"/>
              <a:t>Ie</a:t>
            </a:r>
            <a:r>
              <a:rPr lang="en-IN" dirty="0"/>
              <a:t>., The </a:t>
            </a:r>
            <a:r>
              <a:rPr lang="en-IN" b="1" dirty="0"/>
              <a:t>changes</a:t>
            </a:r>
            <a:r>
              <a:rPr lang="en-IN" dirty="0"/>
              <a:t> must </a:t>
            </a:r>
            <a:r>
              <a:rPr lang="en-IN" b="1" i="1" dirty="0"/>
              <a:t>not</a:t>
            </a:r>
            <a:r>
              <a:rPr lang="en-IN" b="1" dirty="0"/>
              <a:t> be lost</a:t>
            </a:r>
            <a:r>
              <a:rPr lang="en-IN" dirty="0"/>
              <a:t> because of </a:t>
            </a:r>
            <a:r>
              <a:rPr lang="en-IN" b="1" dirty="0"/>
              <a:t>possible failure</a:t>
            </a:r>
            <a:r>
              <a:rPr lang="en-IN" dirty="0"/>
              <a:t> </a:t>
            </a:r>
            <a:r>
              <a:rPr lang="en-IN" dirty="0" err="1"/>
              <a:t>occuring</a:t>
            </a:r>
            <a:r>
              <a:rPr lang="en-IN" dirty="0"/>
              <a:t> immediately after the transaction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5524821"/>
            <a:ext cx="9901382" cy="8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6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Transactions terminology: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951" y="5757831"/>
            <a:ext cx="10357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 </a:t>
            </a:r>
            <a:r>
              <a:rPr lang="en-IN" b="1" dirty="0"/>
              <a:t>transaction </a:t>
            </a:r>
            <a:r>
              <a:rPr lang="en-IN" b="1" i="1" dirty="0"/>
              <a:t>cannot</a:t>
            </a:r>
            <a:r>
              <a:rPr lang="en-IN" dirty="0"/>
              <a:t> be executed </a:t>
            </a:r>
            <a:r>
              <a:rPr lang="en-IN" b="1" i="1" dirty="0"/>
              <a:t>partially</a:t>
            </a:r>
            <a:r>
              <a:rPr lang="en-IN" b="1" dirty="0"/>
              <a:t>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So you </a:t>
            </a:r>
            <a:r>
              <a:rPr lang="en-IN" b="1" dirty="0"/>
              <a:t>cannot</a:t>
            </a:r>
            <a:r>
              <a:rPr lang="en-IN" dirty="0"/>
              <a:t> perform </a:t>
            </a:r>
            <a:r>
              <a:rPr lang="en-IN" b="1" dirty="0"/>
              <a:t>only </a:t>
            </a:r>
            <a:r>
              <a:rPr lang="en-IN" b="1" i="1" dirty="0"/>
              <a:t>some</a:t>
            </a:r>
            <a:r>
              <a:rPr lang="en-IN" b="1" dirty="0"/>
              <a:t> operations</a:t>
            </a:r>
            <a:r>
              <a:rPr lang="en-IN" dirty="0"/>
              <a:t> of a </a:t>
            </a:r>
            <a:r>
              <a:rPr lang="en-IN" b="1" dirty="0"/>
              <a:t>transaction</a:t>
            </a:r>
            <a:r>
              <a:rPr lang="en-IN" dirty="0"/>
              <a:t> while </a:t>
            </a:r>
            <a:r>
              <a:rPr lang="en-IN" b="1" i="1" dirty="0"/>
              <a:t>not</a:t>
            </a:r>
            <a:r>
              <a:rPr lang="en-IN" b="1" dirty="0"/>
              <a:t> performing others</a:t>
            </a:r>
            <a:r>
              <a:rPr lang="en-IN" dirty="0"/>
              <a:t> !!!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33185" y="1584885"/>
            <a:ext cx="109256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block of operations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begin_transaction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end_transaction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3185" y="2324918"/>
            <a:ext cx="10564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Commit</a:t>
            </a:r>
            <a:r>
              <a:rPr lang="en-IN" dirty="0"/>
              <a:t> = a </a:t>
            </a:r>
            <a:r>
              <a:rPr lang="en-IN" b="1" dirty="0"/>
              <a:t>successful termination</a:t>
            </a:r>
            <a:r>
              <a:rPr lang="en-IN" dirty="0"/>
              <a:t> of a </a:t>
            </a:r>
            <a:r>
              <a:rPr lang="en-IN" b="1" dirty="0"/>
              <a:t>transaction. </a:t>
            </a:r>
            <a:r>
              <a:rPr lang="en-IN" b="1" dirty="0" err="1"/>
              <a:t>Ie</a:t>
            </a:r>
            <a:r>
              <a:rPr lang="en-IN" b="1" dirty="0"/>
              <a:t>. </a:t>
            </a:r>
            <a:r>
              <a:rPr lang="en-IN" dirty="0"/>
              <a:t>The </a:t>
            </a:r>
            <a:r>
              <a:rPr lang="en-IN" b="1" dirty="0"/>
              <a:t>operations</a:t>
            </a:r>
            <a:r>
              <a:rPr lang="en-IN" dirty="0"/>
              <a:t> of a </a:t>
            </a:r>
            <a:r>
              <a:rPr lang="en-IN" b="1" dirty="0" err="1"/>
              <a:t>comitted</a:t>
            </a:r>
            <a:r>
              <a:rPr lang="en-IN" b="1" dirty="0"/>
              <a:t> transaction</a:t>
            </a:r>
            <a:r>
              <a:rPr lang="en-IN" dirty="0"/>
              <a:t> is </a:t>
            </a:r>
            <a:r>
              <a:rPr lang="en-IN" b="1" dirty="0"/>
              <a:t>guaranteed</a:t>
            </a:r>
          </a:p>
          <a:p>
            <a:r>
              <a:rPr lang="en-IN" dirty="0"/>
              <a:t> to be </a:t>
            </a:r>
            <a:r>
              <a:rPr lang="en-IN" b="1" dirty="0"/>
              <a:t>performed</a:t>
            </a:r>
            <a:r>
              <a:rPr lang="en-IN" dirty="0"/>
              <a:t> on the data in the database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3185" y="3255175"/>
            <a:ext cx="10848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Abort</a:t>
            </a:r>
            <a:r>
              <a:rPr lang="en-IN" dirty="0"/>
              <a:t> = an </a:t>
            </a:r>
            <a:r>
              <a:rPr lang="en-IN" b="1" i="1" dirty="0"/>
              <a:t>unsuccessful</a:t>
            </a:r>
            <a:r>
              <a:rPr lang="en-IN" b="1" dirty="0"/>
              <a:t> termination</a:t>
            </a:r>
            <a:r>
              <a:rPr lang="en-IN" dirty="0"/>
              <a:t> of a </a:t>
            </a:r>
            <a:r>
              <a:rPr lang="en-IN" b="1" dirty="0"/>
              <a:t>transaction </a:t>
            </a:r>
            <a:r>
              <a:rPr lang="en-IN" b="1" dirty="0" err="1"/>
              <a:t>ie</a:t>
            </a:r>
            <a:r>
              <a:rPr lang="en-IN" b="1" dirty="0"/>
              <a:t>., </a:t>
            </a:r>
            <a:r>
              <a:rPr lang="en-IN" dirty="0"/>
              <a:t>The </a:t>
            </a:r>
            <a:r>
              <a:rPr lang="en-IN" b="1" dirty="0"/>
              <a:t>operations</a:t>
            </a:r>
            <a:r>
              <a:rPr lang="en-IN" dirty="0"/>
              <a:t> of an </a:t>
            </a:r>
            <a:r>
              <a:rPr lang="en-IN" b="1" dirty="0"/>
              <a:t>aborted transaction</a:t>
            </a:r>
            <a:r>
              <a:rPr lang="en-IN" dirty="0"/>
              <a:t> is </a:t>
            </a:r>
            <a:r>
              <a:rPr lang="en-IN" b="1" dirty="0"/>
              <a:t>guaranteed </a:t>
            </a:r>
          </a:p>
          <a:p>
            <a:r>
              <a:rPr lang="en-IN" b="1" i="1" dirty="0"/>
              <a:t>not</a:t>
            </a:r>
            <a:r>
              <a:rPr lang="en-IN" dirty="0"/>
              <a:t> to be </a:t>
            </a:r>
            <a:r>
              <a:rPr lang="en-IN" b="1" dirty="0"/>
              <a:t>performed</a:t>
            </a:r>
            <a:r>
              <a:rPr lang="en-IN" dirty="0"/>
              <a:t> on the data in the database </a:t>
            </a:r>
          </a:p>
        </p:txBody>
      </p:sp>
      <p:sp>
        <p:nvSpPr>
          <p:cNvPr id="9" name="Rectangle 8"/>
          <p:cNvSpPr/>
          <p:nvPr/>
        </p:nvSpPr>
        <p:spPr>
          <a:xfrm>
            <a:off x="204951" y="4139266"/>
            <a:ext cx="1073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b="1" dirty="0"/>
              <a:t>Roll back</a:t>
            </a:r>
            <a:r>
              <a:rPr lang="en-IN" dirty="0"/>
              <a:t> = the </a:t>
            </a:r>
            <a:r>
              <a:rPr lang="en-IN" b="1" dirty="0"/>
              <a:t>process</a:t>
            </a:r>
            <a:r>
              <a:rPr lang="en-IN" dirty="0"/>
              <a:t> of </a:t>
            </a:r>
            <a:r>
              <a:rPr lang="en-IN" b="1" dirty="0"/>
              <a:t>undoing the </a:t>
            </a:r>
            <a:r>
              <a:rPr lang="en-IN" b="1" i="1" dirty="0"/>
              <a:t>updates</a:t>
            </a:r>
            <a:r>
              <a:rPr lang="en-IN" dirty="0"/>
              <a:t> made by the </a:t>
            </a:r>
            <a:r>
              <a:rPr lang="en-IN" b="1" dirty="0"/>
              <a:t>operations</a:t>
            </a:r>
            <a:r>
              <a:rPr lang="en-IN" dirty="0"/>
              <a:t> of a </a:t>
            </a:r>
            <a:r>
              <a:rPr lang="en-IN" b="1" dirty="0"/>
              <a:t>transaction</a:t>
            </a:r>
            <a:r>
              <a:rPr lang="en-IN" dirty="0"/>
              <a:t>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3628"/>
              </p:ext>
            </p:extLst>
          </p:nvPr>
        </p:nvGraphicFramePr>
        <p:xfrm>
          <a:off x="633185" y="4703763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586800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b="1" dirty="0"/>
                        <a:t>Redo</a:t>
                      </a:r>
                      <a:r>
                        <a:rPr lang="en-IN" dirty="0"/>
                        <a:t> = the </a:t>
                      </a:r>
                      <a:r>
                        <a:rPr lang="en-IN" b="1" dirty="0"/>
                        <a:t>process</a:t>
                      </a:r>
                      <a:r>
                        <a:rPr lang="en-IN" dirty="0"/>
                        <a:t> of </a:t>
                      </a:r>
                      <a:r>
                        <a:rPr lang="en-IN" b="1" dirty="0"/>
                        <a:t>performing the </a:t>
                      </a:r>
                      <a:r>
                        <a:rPr lang="en-IN" b="1" i="1" dirty="0"/>
                        <a:t>updates</a:t>
                      </a:r>
                      <a:r>
                        <a:rPr lang="en-IN" dirty="0"/>
                        <a:t> made by the </a:t>
                      </a:r>
                      <a:r>
                        <a:rPr lang="en-IN" b="1" dirty="0"/>
                        <a:t>operations</a:t>
                      </a:r>
                      <a:r>
                        <a:rPr lang="en-IN" dirty="0"/>
                        <a:t> of a </a:t>
                      </a:r>
                      <a:r>
                        <a:rPr lang="en-IN" b="1" dirty="0"/>
                        <a:t>transaction</a:t>
                      </a:r>
                      <a:r>
                        <a:rPr lang="en-IN" dirty="0"/>
                        <a:t> </a:t>
                      </a:r>
                      <a:r>
                        <a:rPr lang="en-IN" b="1" i="1" dirty="0"/>
                        <a:t>again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25425"/>
                  </a:ext>
                </a:extLst>
              </a:tr>
            </a:tbl>
          </a:graphicData>
        </a:graphic>
      </p:graphicFrame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633185" y="47032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3185" y="5757831"/>
            <a:ext cx="9343572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68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1243</Words>
  <Application>Microsoft Office PowerPoint</Application>
  <PresentationFormat>Widescreen</PresentationFormat>
  <Paragraphs>183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Arial Unicode MS</vt:lpstr>
      <vt:lpstr>Calibri</vt:lpstr>
      <vt:lpstr>Calibri Light</vt:lpstr>
      <vt:lpstr>Times New Roman</vt:lpstr>
      <vt:lpstr>Wingdings</vt:lpstr>
      <vt:lpstr>Office Theme</vt:lpstr>
      <vt:lpstr> SSZG518:     Database design  and                           Applications                   Ms. Uma Maheswari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SSZG518:     Database design  and                           Applications                   Ms. Uma Ganesan</dc:title>
  <dc:creator>Uma Ganesan</dc:creator>
  <cp:lastModifiedBy>Uma Ganesan</cp:lastModifiedBy>
  <cp:revision>54</cp:revision>
  <dcterms:created xsi:type="dcterms:W3CDTF">2016-05-01T03:16:25Z</dcterms:created>
  <dcterms:modified xsi:type="dcterms:W3CDTF">2019-10-25T17:57:41Z</dcterms:modified>
</cp:coreProperties>
</file>